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12" r:id="rId3"/>
    <p:sldId id="311" r:id="rId4"/>
    <p:sldId id="293" r:id="rId5"/>
    <p:sldId id="292" r:id="rId6"/>
    <p:sldId id="294" r:id="rId7"/>
    <p:sldId id="288" r:id="rId8"/>
    <p:sldId id="306" r:id="rId9"/>
    <p:sldId id="313" r:id="rId10"/>
    <p:sldId id="286" r:id="rId11"/>
    <p:sldId id="304" r:id="rId12"/>
    <p:sldId id="307" r:id="rId13"/>
    <p:sldId id="308" r:id="rId14"/>
    <p:sldId id="309" r:id="rId15"/>
    <p:sldId id="290" r:id="rId16"/>
    <p:sldId id="300" r:id="rId17"/>
  </p:sldIdLst>
  <p:sldSz cx="9144000" cy="5143500" type="screen16x9"/>
  <p:notesSz cx="6797675" cy="9874250"/>
  <p:embeddedFontLst>
    <p:embeddedFont>
      <p:font typeface="Dosis ExtraLight" panose="020B0604020202020204" charset="0"/>
      <p:regular r:id="rId19"/>
      <p:bold r:id="rId20"/>
    </p:embeddedFont>
    <p:embeddedFont>
      <p:font typeface="Dosis" panose="020B0604020202020204" charset="0"/>
      <p:regular r:id="rId21"/>
      <p:bold r:id="rId22"/>
    </p:embeddedFont>
    <p:embeddedFont>
      <p:font typeface="ＭＳ Ｐゴシック" panose="020B0600070205080204" pitchFamily="34" charset="-128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0A9"/>
    <a:srgbClr val="394CDB"/>
    <a:srgbClr val="608C28"/>
    <a:srgbClr val="0062AC"/>
    <a:srgbClr val="006232"/>
    <a:srgbClr val="7EB44A"/>
    <a:srgbClr val="9BCF63"/>
    <a:srgbClr val="B8F567"/>
    <a:srgbClr val="C9EF96"/>
    <a:srgbClr val="A6D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2A28C8-FDED-42BE-8336-9FAF50C5D7F7}">
  <a:tblStyle styleId="{432A28C8-FDED-42BE-8336-9FAF50C5D7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4286" autoAdjust="0"/>
  </p:normalViewPr>
  <p:slideViewPr>
    <p:cSldViewPr snapToGrid="0">
      <p:cViewPr varScale="1">
        <p:scale>
          <a:sx n="95" d="100"/>
          <a:sy n="95" d="100"/>
        </p:scale>
        <p:origin x="84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E0065-DFA5-48C7-B53D-4A9AFD69EE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0F1DB28-0595-4442-A324-2EE3E37506DE}">
      <dgm:prSet phldrT="[Κείμενο]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l-G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Ορθολογική χρήση</a:t>
          </a:r>
          <a:r>
            <a: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b="1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πόρων</a:t>
          </a:r>
          <a:r>
            <a: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endParaRPr lang="el-GR" dirty="0"/>
        </a:p>
      </dgm:t>
    </dgm:pt>
    <dgm:pt modelId="{1386730D-20C3-4747-BDA6-FE6D841E2FA3}" type="parTrans" cxnId="{1E368131-BE58-4CEE-88E3-127C493FA062}">
      <dgm:prSet/>
      <dgm:spPr/>
      <dgm:t>
        <a:bodyPr/>
        <a:lstStyle/>
        <a:p>
          <a:endParaRPr lang="el-GR"/>
        </a:p>
      </dgm:t>
    </dgm:pt>
    <dgm:pt modelId="{3202A7F3-386F-478D-8368-6B9A596FEED8}" type="sibTrans" cxnId="{1E368131-BE58-4CEE-88E3-127C493FA062}">
      <dgm:prSet/>
      <dgm:spPr/>
      <dgm:t>
        <a:bodyPr/>
        <a:lstStyle/>
        <a:p>
          <a:endParaRPr lang="el-GR"/>
        </a:p>
      </dgm:t>
    </dgm:pt>
    <dgm:pt modelId="{D907B7C1-2E9B-4DF4-8EF5-6DC2CE511A1A}">
      <dgm:prSet phldrT="[Κείμενο]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l-GR" b="1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Διασφάλιση</a:t>
          </a:r>
          <a:r>
            <a:rPr lang="el-GR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εφαρμογής κανόνων </a:t>
          </a:r>
          <a:r>
            <a:rPr lang="el-GR" b="1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βιώσιμης Πρακτικής</a:t>
          </a:r>
          <a:endParaRPr lang="el-GR" dirty="0">
            <a:solidFill>
              <a:srgbClr val="394CDB"/>
            </a:solidFill>
          </a:endParaRPr>
        </a:p>
      </dgm:t>
    </dgm:pt>
    <dgm:pt modelId="{CC03B13A-5827-47C1-AF65-D6ED5C61FB56}" type="parTrans" cxnId="{C58B27FC-6E2D-470B-824A-49C8FB28FFD8}">
      <dgm:prSet/>
      <dgm:spPr/>
      <dgm:t>
        <a:bodyPr/>
        <a:lstStyle/>
        <a:p>
          <a:endParaRPr lang="el-GR"/>
        </a:p>
      </dgm:t>
    </dgm:pt>
    <dgm:pt modelId="{C0813A52-7F68-4A3E-9449-50FFD8273EB2}" type="sibTrans" cxnId="{C58B27FC-6E2D-470B-824A-49C8FB28FFD8}">
      <dgm:prSet/>
      <dgm:spPr/>
      <dgm:t>
        <a:bodyPr/>
        <a:lstStyle/>
        <a:p>
          <a:endParaRPr lang="el-GR"/>
        </a:p>
      </dgm:t>
    </dgm:pt>
    <dgm:pt modelId="{58F271AD-189E-481F-87B3-BDF106D8637B}">
      <dgm:prSet phldrT="[Κείμενο]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l-GR" b="1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Ιχνηλασιμότητα</a:t>
          </a:r>
          <a:r>
            <a: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&amp; εργαστηριακοί</a:t>
          </a:r>
          <a:r>
            <a: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b="1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έλεγχοι</a:t>
          </a:r>
          <a:r>
            <a:rPr lang="el-GR" b="1" dirty="0">
              <a:latin typeface="Arial" pitchFamily="34" charset="0"/>
            </a:rPr>
            <a:t> </a:t>
          </a:r>
          <a:r>
            <a:rPr lang="el-G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προϊόντος</a:t>
          </a:r>
          <a:endParaRPr lang="el-GR" dirty="0"/>
        </a:p>
      </dgm:t>
    </dgm:pt>
    <dgm:pt modelId="{97DF4358-C7FA-4F96-9C8F-34A79B70BFCA}" type="parTrans" cxnId="{10C538A8-7F29-4E66-8103-79793DDF0F86}">
      <dgm:prSet/>
      <dgm:spPr/>
      <dgm:t>
        <a:bodyPr/>
        <a:lstStyle/>
        <a:p>
          <a:endParaRPr lang="el-GR"/>
        </a:p>
      </dgm:t>
    </dgm:pt>
    <dgm:pt modelId="{6242DCA0-2A73-4E3F-83EC-03F6177337EB}" type="sibTrans" cxnId="{10C538A8-7F29-4E66-8103-79793DDF0F86}">
      <dgm:prSet/>
      <dgm:spPr/>
      <dgm:t>
        <a:bodyPr/>
        <a:lstStyle/>
        <a:p>
          <a:endParaRPr lang="el-GR"/>
        </a:p>
      </dgm:t>
    </dgm:pt>
    <dgm:pt modelId="{42809850-8C50-4E69-B3D7-7AEDF7A229FE}">
      <dgm:prSet phldrT="[Κείμενο]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l-GR" b="1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Εκπαίδευση</a:t>
          </a:r>
          <a:r>
            <a: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παραγωγών/εργαζομένων</a:t>
          </a:r>
          <a:endParaRPr lang="el-GR" dirty="0"/>
        </a:p>
      </dgm:t>
    </dgm:pt>
    <dgm:pt modelId="{FB18F87A-6C1A-4552-85A6-04F1F9824A3A}" type="parTrans" cxnId="{6A1AA73A-0DDC-4088-AC5D-0BBF88138EFF}">
      <dgm:prSet/>
      <dgm:spPr/>
      <dgm:t>
        <a:bodyPr/>
        <a:lstStyle/>
        <a:p>
          <a:endParaRPr lang="el-GR"/>
        </a:p>
      </dgm:t>
    </dgm:pt>
    <dgm:pt modelId="{FF1B8478-5A2B-42F7-B9D9-C4E2692E20CE}" type="sibTrans" cxnId="{6A1AA73A-0DDC-4088-AC5D-0BBF88138EFF}">
      <dgm:prSet/>
      <dgm:spPr/>
      <dgm:t>
        <a:bodyPr/>
        <a:lstStyle/>
        <a:p>
          <a:endParaRPr lang="el-GR"/>
        </a:p>
      </dgm:t>
    </dgm:pt>
    <dgm:pt modelId="{E4A5AA67-4C8A-4067-860D-3CEBB1E7208C}">
      <dgm:prSet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l-GR" b="1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Οργάνωση</a:t>
          </a:r>
          <a:r>
            <a: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της</a:t>
          </a:r>
          <a:r>
            <a: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επιχείρησης</a:t>
          </a:r>
        </a:p>
      </dgm:t>
    </dgm:pt>
    <dgm:pt modelId="{99B2D0AE-E3BD-45E7-8548-9453A3CFD51A}" type="parTrans" cxnId="{B80F37DA-0763-4D70-9841-964C3FE1438B}">
      <dgm:prSet/>
      <dgm:spPr/>
      <dgm:t>
        <a:bodyPr/>
        <a:lstStyle/>
        <a:p>
          <a:endParaRPr lang="el-GR"/>
        </a:p>
      </dgm:t>
    </dgm:pt>
    <dgm:pt modelId="{00C06D14-8293-45C8-B16F-5B7C958891BF}" type="sibTrans" cxnId="{B80F37DA-0763-4D70-9841-964C3FE1438B}">
      <dgm:prSet/>
      <dgm:spPr/>
      <dgm:t>
        <a:bodyPr/>
        <a:lstStyle/>
        <a:p>
          <a:endParaRPr lang="el-GR"/>
        </a:p>
      </dgm:t>
    </dgm:pt>
    <dgm:pt modelId="{1198D079-FF2A-445C-AE44-57626A1AD296}">
      <dgm:prSet custT="1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l-GR" sz="1200" kern="1200" dirty="0"/>
            <a:t>Συνεχής </a:t>
          </a:r>
          <a:r>
            <a:rPr lang="el-GR" sz="1200" b="1" kern="1200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+mn-cs"/>
            </a:rPr>
            <a:t>παρακολούθηση/έλεγχοι</a:t>
          </a:r>
        </a:p>
      </dgm:t>
    </dgm:pt>
    <dgm:pt modelId="{042F23CA-55A5-4BDF-8F06-2A47AFA3A920}" type="parTrans" cxnId="{F44CE507-AF88-4701-A433-F7A338F689E0}">
      <dgm:prSet/>
      <dgm:spPr/>
      <dgm:t>
        <a:bodyPr/>
        <a:lstStyle/>
        <a:p>
          <a:endParaRPr lang="el-GR"/>
        </a:p>
      </dgm:t>
    </dgm:pt>
    <dgm:pt modelId="{CBA9D127-BEAB-474D-AFAA-4326CD16F8BE}" type="sibTrans" cxnId="{F44CE507-AF88-4701-A433-F7A338F689E0}">
      <dgm:prSet/>
      <dgm:spPr/>
      <dgm:t>
        <a:bodyPr/>
        <a:lstStyle/>
        <a:p>
          <a:endParaRPr lang="el-GR"/>
        </a:p>
      </dgm:t>
    </dgm:pt>
    <dgm:pt modelId="{7F0EE736-3041-474A-850B-301FE7E74DFD}" type="pres">
      <dgm:prSet presAssocID="{7E8E0065-DFA5-48C7-B53D-4A9AFD69EE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B270CC8-2B99-4082-96B4-DF8642408365}" type="pres">
      <dgm:prSet presAssocID="{10F1DB28-0595-4442-A324-2EE3E37506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CB7CCA-E8DC-4CDA-B665-03E3D8646961}" type="pres">
      <dgm:prSet presAssocID="{3202A7F3-386F-478D-8368-6B9A596FEED8}" presName="sibTrans" presStyleCnt="0"/>
      <dgm:spPr/>
    </dgm:pt>
    <dgm:pt modelId="{03FAE13F-AADA-4EFD-8952-A132BE2C2049}" type="pres">
      <dgm:prSet presAssocID="{D907B7C1-2E9B-4DF4-8EF5-6DC2CE511A1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925EAC-DAE7-488A-8B34-A9A64BD1FE1F}" type="pres">
      <dgm:prSet presAssocID="{C0813A52-7F68-4A3E-9449-50FFD8273EB2}" presName="sibTrans" presStyleCnt="0"/>
      <dgm:spPr/>
    </dgm:pt>
    <dgm:pt modelId="{CF51D1AD-98F0-487E-A3B2-5648BCF33C73}" type="pres">
      <dgm:prSet presAssocID="{E4A5AA67-4C8A-4067-860D-3CEBB1E720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E58B86-11E2-4E9B-8B26-EBDF5C5446A5}" type="pres">
      <dgm:prSet presAssocID="{00C06D14-8293-45C8-B16F-5B7C958891BF}" presName="sibTrans" presStyleCnt="0"/>
      <dgm:spPr/>
    </dgm:pt>
    <dgm:pt modelId="{6AADB639-0BDC-4CD9-8A15-0A6ED2D4C72D}" type="pres">
      <dgm:prSet presAssocID="{1198D079-FF2A-445C-AE44-57626A1AD29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6ECE75-98F9-4D9E-A2C1-C5016DC7430A}" type="pres">
      <dgm:prSet presAssocID="{CBA9D127-BEAB-474D-AFAA-4326CD16F8BE}" presName="sibTrans" presStyleCnt="0"/>
      <dgm:spPr/>
    </dgm:pt>
    <dgm:pt modelId="{BE984921-EEFB-4101-8625-34CE364BCC86}" type="pres">
      <dgm:prSet presAssocID="{58F271AD-189E-481F-87B3-BDF106D863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F26622-B3D7-401B-82B9-DD6B184A889B}" type="pres">
      <dgm:prSet presAssocID="{6242DCA0-2A73-4E3F-83EC-03F6177337EB}" presName="sibTrans" presStyleCnt="0"/>
      <dgm:spPr/>
    </dgm:pt>
    <dgm:pt modelId="{41B408C9-C7B3-42B2-A20E-4391BB5CBDE3}" type="pres">
      <dgm:prSet presAssocID="{42809850-8C50-4E69-B3D7-7AEDF7A229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BD0E6DD-59C9-4FED-AF7A-F355C6D7DB40}" type="presOf" srcId="{42809850-8C50-4E69-B3D7-7AEDF7A229FE}" destId="{41B408C9-C7B3-42B2-A20E-4391BB5CBDE3}" srcOrd="0" destOrd="0" presId="urn:microsoft.com/office/officeart/2005/8/layout/default"/>
    <dgm:cxn modelId="{7EDE5934-11DC-4B94-A0BE-01B69DD4F0AB}" type="presOf" srcId="{E4A5AA67-4C8A-4067-860D-3CEBB1E7208C}" destId="{CF51D1AD-98F0-487E-A3B2-5648BCF33C73}" srcOrd="0" destOrd="0" presId="urn:microsoft.com/office/officeart/2005/8/layout/default"/>
    <dgm:cxn modelId="{F44CE507-AF88-4701-A433-F7A338F689E0}" srcId="{7E8E0065-DFA5-48C7-B53D-4A9AFD69EE67}" destId="{1198D079-FF2A-445C-AE44-57626A1AD296}" srcOrd="3" destOrd="0" parTransId="{042F23CA-55A5-4BDF-8F06-2A47AFA3A920}" sibTransId="{CBA9D127-BEAB-474D-AFAA-4326CD16F8BE}"/>
    <dgm:cxn modelId="{B31E5643-5355-485F-AD45-6B448639F330}" type="presOf" srcId="{1198D079-FF2A-445C-AE44-57626A1AD296}" destId="{6AADB639-0BDC-4CD9-8A15-0A6ED2D4C72D}" srcOrd="0" destOrd="0" presId="urn:microsoft.com/office/officeart/2005/8/layout/default"/>
    <dgm:cxn modelId="{A885B7D6-D0D7-4D30-B7C5-01599D5024BB}" type="presOf" srcId="{D907B7C1-2E9B-4DF4-8EF5-6DC2CE511A1A}" destId="{03FAE13F-AADA-4EFD-8952-A132BE2C2049}" srcOrd="0" destOrd="0" presId="urn:microsoft.com/office/officeart/2005/8/layout/default"/>
    <dgm:cxn modelId="{6A1AA73A-0DDC-4088-AC5D-0BBF88138EFF}" srcId="{7E8E0065-DFA5-48C7-B53D-4A9AFD69EE67}" destId="{42809850-8C50-4E69-B3D7-7AEDF7A229FE}" srcOrd="5" destOrd="0" parTransId="{FB18F87A-6C1A-4552-85A6-04F1F9824A3A}" sibTransId="{FF1B8478-5A2B-42F7-B9D9-C4E2692E20CE}"/>
    <dgm:cxn modelId="{FFF770EE-4C73-4FF4-ABCB-230907EBEE17}" type="presOf" srcId="{7E8E0065-DFA5-48C7-B53D-4A9AFD69EE67}" destId="{7F0EE736-3041-474A-850B-301FE7E74DFD}" srcOrd="0" destOrd="0" presId="urn:microsoft.com/office/officeart/2005/8/layout/default"/>
    <dgm:cxn modelId="{D3DDE2EB-DA96-4BD5-A57D-0ED6301F01AB}" type="presOf" srcId="{10F1DB28-0595-4442-A324-2EE3E37506DE}" destId="{4B270CC8-2B99-4082-96B4-DF8642408365}" srcOrd="0" destOrd="0" presId="urn:microsoft.com/office/officeart/2005/8/layout/default"/>
    <dgm:cxn modelId="{10C538A8-7F29-4E66-8103-79793DDF0F86}" srcId="{7E8E0065-DFA5-48C7-B53D-4A9AFD69EE67}" destId="{58F271AD-189E-481F-87B3-BDF106D8637B}" srcOrd="4" destOrd="0" parTransId="{97DF4358-C7FA-4F96-9C8F-34A79B70BFCA}" sibTransId="{6242DCA0-2A73-4E3F-83EC-03F6177337EB}"/>
    <dgm:cxn modelId="{B80F37DA-0763-4D70-9841-964C3FE1438B}" srcId="{7E8E0065-DFA5-48C7-B53D-4A9AFD69EE67}" destId="{E4A5AA67-4C8A-4067-860D-3CEBB1E7208C}" srcOrd="2" destOrd="0" parTransId="{99B2D0AE-E3BD-45E7-8548-9453A3CFD51A}" sibTransId="{00C06D14-8293-45C8-B16F-5B7C958891BF}"/>
    <dgm:cxn modelId="{CA996093-939C-49F5-99F9-55E3B2149560}" type="presOf" srcId="{58F271AD-189E-481F-87B3-BDF106D8637B}" destId="{BE984921-EEFB-4101-8625-34CE364BCC86}" srcOrd="0" destOrd="0" presId="urn:microsoft.com/office/officeart/2005/8/layout/default"/>
    <dgm:cxn modelId="{C58B27FC-6E2D-470B-824A-49C8FB28FFD8}" srcId="{7E8E0065-DFA5-48C7-B53D-4A9AFD69EE67}" destId="{D907B7C1-2E9B-4DF4-8EF5-6DC2CE511A1A}" srcOrd="1" destOrd="0" parTransId="{CC03B13A-5827-47C1-AF65-D6ED5C61FB56}" sibTransId="{C0813A52-7F68-4A3E-9449-50FFD8273EB2}"/>
    <dgm:cxn modelId="{1E368131-BE58-4CEE-88E3-127C493FA062}" srcId="{7E8E0065-DFA5-48C7-B53D-4A9AFD69EE67}" destId="{10F1DB28-0595-4442-A324-2EE3E37506DE}" srcOrd="0" destOrd="0" parTransId="{1386730D-20C3-4747-BDA6-FE6D841E2FA3}" sibTransId="{3202A7F3-386F-478D-8368-6B9A596FEED8}"/>
    <dgm:cxn modelId="{15C4AEC5-CA04-4C85-AF9D-7890974249C6}" type="presParOf" srcId="{7F0EE736-3041-474A-850B-301FE7E74DFD}" destId="{4B270CC8-2B99-4082-96B4-DF8642408365}" srcOrd="0" destOrd="0" presId="urn:microsoft.com/office/officeart/2005/8/layout/default"/>
    <dgm:cxn modelId="{DDB68683-E244-4D43-B420-A576234E50CA}" type="presParOf" srcId="{7F0EE736-3041-474A-850B-301FE7E74DFD}" destId="{D0CB7CCA-E8DC-4CDA-B665-03E3D8646961}" srcOrd="1" destOrd="0" presId="urn:microsoft.com/office/officeart/2005/8/layout/default"/>
    <dgm:cxn modelId="{C1E22370-8DFF-4EFE-924F-B551F4023994}" type="presParOf" srcId="{7F0EE736-3041-474A-850B-301FE7E74DFD}" destId="{03FAE13F-AADA-4EFD-8952-A132BE2C2049}" srcOrd="2" destOrd="0" presId="urn:microsoft.com/office/officeart/2005/8/layout/default"/>
    <dgm:cxn modelId="{DE19B4E8-F73A-4EC1-B085-631729060179}" type="presParOf" srcId="{7F0EE736-3041-474A-850B-301FE7E74DFD}" destId="{3A925EAC-DAE7-488A-8B34-A9A64BD1FE1F}" srcOrd="3" destOrd="0" presId="urn:microsoft.com/office/officeart/2005/8/layout/default"/>
    <dgm:cxn modelId="{E10B64D3-E630-4FFA-A982-E9FF85B366D5}" type="presParOf" srcId="{7F0EE736-3041-474A-850B-301FE7E74DFD}" destId="{CF51D1AD-98F0-487E-A3B2-5648BCF33C73}" srcOrd="4" destOrd="0" presId="urn:microsoft.com/office/officeart/2005/8/layout/default"/>
    <dgm:cxn modelId="{3A2EFD40-194C-4A8D-8953-DEFD65C57252}" type="presParOf" srcId="{7F0EE736-3041-474A-850B-301FE7E74DFD}" destId="{71E58B86-11E2-4E9B-8B26-EBDF5C5446A5}" srcOrd="5" destOrd="0" presId="urn:microsoft.com/office/officeart/2005/8/layout/default"/>
    <dgm:cxn modelId="{EA54EE99-8D03-4915-B3EE-791195FD0E67}" type="presParOf" srcId="{7F0EE736-3041-474A-850B-301FE7E74DFD}" destId="{6AADB639-0BDC-4CD9-8A15-0A6ED2D4C72D}" srcOrd="6" destOrd="0" presId="urn:microsoft.com/office/officeart/2005/8/layout/default"/>
    <dgm:cxn modelId="{B72919E3-7172-44E8-AEDA-DE9C963D27F2}" type="presParOf" srcId="{7F0EE736-3041-474A-850B-301FE7E74DFD}" destId="{0D6ECE75-98F9-4D9E-A2C1-C5016DC7430A}" srcOrd="7" destOrd="0" presId="urn:microsoft.com/office/officeart/2005/8/layout/default"/>
    <dgm:cxn modelId="{E5BD6391-3055-4B19-B4F5-B4D6E45E16A0}" type="presParOf" srcId="{7F0EE736-3041-474A-850B-301FE7E74DFD}" destId="{BE984921-EEFB-4101-8625-34CE364BCC86}" srcOrd="8" destOrd="0" presId="urn:microsoft.com/office/officeart/2005/8/layout/default"/>
    <dgm:cxn modelId="{84A102EB-6AC1-40C1-B14A-2015E370C6D7}" type="presParOf" srcId="{7F0EE736-3041-474A-850B-301FE7E74DFD}" destId="{06F26622-B3D7-401B-82B9-DD6B184A889B}" srcOrd="9" destOrd="0" presId="urn:microsoft.com/office/officeart/2005/8/layout/default"/>
    <dgm:cxn modelId="{8E0DD9E9-C7CD-4D8B-BE34-D13261A4F4CA}" type="presParOf" srcId="{7F0EE736-3041-474A-850B-301FE7E74DFD}" destId="{41B408C9-C7B3-42B2-A20E-4391BB5CBDE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E111E-5CB3-4A89-9A42-7348F0C570A3}" type="doc">
      <dgm:prSet loTypeId="urn:microsoft.com/office/officeart/2005/8/layout/l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AB4E8F46-F250-4310-9C3A-4EAFBFA7C2F1}">
      <dgm:prSet custT="1"/>
      <dgm:spPr>
        <a:gradFill rotWithShape="0">
          <a:gsLst>
            <a:gs pos="7000">
              <a:srgbClr val="FFC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 lIns="36000"/>
        <a:lstStyle/>
        <a:p>
          <a:pPr rtl="0"/>
          <a:r>
            <a:rPr lang="el-GR" sz="1100" dirty="0">
              <a:solidFill>
                <a:schemeClr val="accent6">
                  <a:lumMod val="10000"/>
                </a:schemeClr>
              </a:solidFill>
            </a:rPr>
            <a:t>ΠΡΟΙΟΝΤΑ ΠΙΣΤΟΠΟΙΗΜΕΝΗΣ ΠΟΙΟΤΗΤΑΣ</a:t>
          </a:r>
        </a:p>
      </dgm:t>
    </dgm:pt>
    <dgm:pt modelId="{5861F379-9DA5-41E4-90A0-84951E1B8BFD}" type="parTrans" cxnId="{E6A3F8CF-1498-46BB-8DB6-BA8477875EB8}">
      <dgm:prSet/>
      <dgm:spPr/>
      <dgm:t>
        <a:bodyPr/>
        <a:lstStyle/>
        <a:p>
          <a:endParaRPr lang="el-GR"/>
        </a:p>
      </dgm:t>
    </dgm:pt>
    <dgm:pt modelId="{C3A20EDE-B172-45E7-8210-A75670127C76}" type="sibTrans" cxnId="{E6A3F8CF-1498-46BB-8DB6-BA8477875EB8}">
      <dgm:prSet/>
      <dgm:spPr/>
      <dgm:t>
        <a:bodyPr/>
        <a:lstStyle/>
        <a:p>
          <a:endParaRPr lang="el-GR"/>
        </a:p>
      </dgm:t>
    </dgm:pt>
    <dgm:pt modelId="{23E272A4-5319-4940-83F7-1184232021FF}">
      <dgm:prSet cust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2">
                <a:hueOff val="-290825"/>
                <a:satOff val="7581"/>
                <a:lumOff val="3235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el-GR" sz="1200" b="0" i="0" dirty="0">
              <a:solidFill>
                <a:schemeClr val="accent6">
                  <a:lumMod val="10000"/>
                </a:schemeClr>
              </a:solidFill>
            </a:rPr>
            <a:t>ΠΡΟΣΤΑΣΙΑ ΠΕΡΙΒΑΛΛΟΝΤΟΣ</a:t>
          </a:r>
          <a:endParaRPr lang="el-GR" sz="1200" dirty="0">
            <a:solidFill>
              <a:schemeClr val="accent6">
                <a:lumMod val="10000"/>
              </a:schemeClr>
            </a:solidFill>
          </a:endParaRPr>
        </a:p>
      </dgm:t>
    </dgm:pt>
    <dgm:pt modelId="{87CB0C34-10B7-44C0-B8A5-9D5B514143D7}" type="parTrans" cxnId="{F3EC76A9-A785-4D7D-A4AB-8E60391B9329}">
      <dgm:prSet/>
      <dgm:spPr/>
      <dgm:t>
        <a:bodyPr/>
        <a:lstStyle/>
        <a:p>
          <a:endParaRPr lang="el-GR"/>
        </a:p>
      </dgm:t>
    </dgm:pt>
    <dgm:pt modelId="{F619A972-929C-480D-9FAF-E267F39DD3B7}" type="sibTrans" cxnId="{F3EC76A9-A785-4D7D-A4AB-8E60391B9329}">
      <dgm:prSet/>
      <dgm:spPr/>
      <dgm:t>
        <a:bodyPr/>
        <a:lstStyle/>
        <a:p>
          <a:endParaRPr lang="el-GR"/>
        </a:p>
      </dgm:t>
    </dgm:pt>
    <dgm:pt modelId="{35AE996E-3915-4032-9F91-E6EEAA32BE50}">
      <dgm:prSet cust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2">
                <a:hueOff val="-581649"/>
                <a:satOff val="15162"/>
                <a:lumOff val="6471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 vert="horz" anchor="ctr" anchorCtr="0"/>
        <a:lstStyle/>
        <a:p>
          <a:pPr rtl="0"/>
          <a:r>
            <a:rPr lang="el-GR" sz="1100" b="0" i="0" dirty="0">
              <a:solidFill>
                <a:schemeClr val="accent6">
                  <a:lumMod val="10000"/>
                </a:schemeClr>
              </a:solidFill>
              <a:effectLst/>
            </a:rPr>
            <a:t>ΜΕΙΩΣΗ ΚΟΣΤΟΥΣ ΠΑΡΑΓΩΓΗΣ</a:t>
          </a:r>
          <a:endParaRPr lang="el-GR" sz="1100" dirty="0">
            <a:solidFill>
              <a:schemeClr val="accent6">
                <a:lumMod val="10000"/>
              </a:schemeClr>
            </a:solidFill>
            <a:effectLst/>
          </a:endParaRPr>
        </a:p>
      </dgm:t>
    </dgm:pt>
    <dgm:pt modelId="{D01917BC-8BCC-4EF4-9314-80DBB9D0EEB5}" type="parTrans" cxnId="{94D0C5DE-C330-4D06-95A2-B726A6667088}">
      <dgm:prSet/>
      <dgm:spPr/>
      <dgm:t>
        <a:bodyPr/>
        <a:lstStyle/>
        <a:p>
          <a:endParaRPr lang="el-GR"/>
        </a:p>
      </dgm:t>
    </dgm:pt>
    <dgm:pt modelId="{B454D2ED-67F3-4CBD-A6FA-8DB9E431612E}" type="sibTrans" cxnId="{94D0C5DE-C330-4D06-95A2-B726A6667088}">
      <dgm:prSet/>
      <dgm:spPr/>
      <dgm:t>
        <a:bodyPr/>
        <a:lstStyle/>
        <a:p>
          <a:endParaRPr lang="el-GR"/>
        </a:p>
      </dgm:t>
    </dgm:pt>
    <dgm:pt modelId="{4C611BB2-F3E2-4C3C-A705-85BF330E41D8}">
      <dgm:prSet/>
      <dgm:spPr>
        <a:gradFill rotWithShape="0">
          <a:gsLst>
            <a:gs pos="87000">
              <a:srgbClr val="FFC000"/>
            </a:gs>
            <a:gs pos="6345">
              <a:srgbClr val="9BCF63"/>
            </a:gs>
            <a:gs pos="1408">
              <a:schemeClr val="accent2">
                <a:hueOff val="-872474"/>
                <a:satOff val="22743"/>
                <a:lumOff val="9706"/>
                <a:alphaOff val="0"/>
                <a:tint val="50000"/>
                <a:shade val="100000"/>
                <a:satMod val="350000"/>
              </a:schemeClr>
            </a:gs>
            <a:gs pos="25000">
              <a:schemeClr val="accent2">
                <a:hueOff val="-872474"/>
                <a:satOff val="22743"/>
                <a:lumOff val="9706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el-GR" dirty="0">
              <a:solidFill>
                <a:schemeClr val="accent6">
                  <a:lumMod val="10000"/>
                </a:schemeClr>
              </a:solidFill>
            </a:rPr>
            <a:t>ΕΓΓΥΗΜΕΝΗ ΠΛΗΡΟΦΟΡΗΣΗ ΚΑΤΑΝΑΛΩΤΗ</a:t>
          </a:r>
        </a:p>
      </dgm:t>
    </dgm:pt>
    <dgm:pt modelId="{74BE3F84-EBBE-4AB7-B7A7-47EB3397E9E6}" type="parTrans" cxnId="{E674AF59-C7DF-4AEC-B655-46BAE92F6312}">
      <dgm:prSet/>
      <dgm:spPr/>
      <dgm:t>
        <a:bodyPr/>
        <a:lstStyle/>
        <a:p>
          <a:endParaRPr lang="el-GR"/>
        </a:p>
      </dgm:t>
    </dgm:pt>
    <dgm:pt modelId="{4BF29CE4-6FE6-490A-A577-BCD8CECCAB34}" type="sibTrans" cxnId="{E674AF59-C7DF-4AEC-B655-46BAE92F6312}">
      <dgm:prSet/>
      <dgm:spPr/>
      <dgm:t>
        <a:bodyPr/>
        <a:lstStyle/>
        <a:p>
          <a:endParaRPr lang="el-GR"/>
        </a:p>
      </dgm:t>
    </dgm:pt>
    <dgm:pt modelId="{BEE4771C-EAFE-4246-A0B5-04640B0617AC}">
      <dgm:prSet custT="1"/>
      <dgm:spPr/>
      <dgm:t>
        <a:bodyPr/>
        <a:lstStyle/>
        <a:p>
          <a:pPr rtl="0"/>
          <a:r>
            <a:rPr lang="el-GR" sz="1100" b="0" i="0" dirty="0">
              <a:solidFill>
                <a:schemeClr val="accent6">
                  <a:lumMod val="10000"/>
                </a:schemeClr>
              </a:solidFill>
            </a:rPr>
            <a:t>ΔΙΑΚΡΙΣΗ</a:t>
          </a:r>
          <a:r>
            <a:rPr lang="el-GR" sz="1100" b="0" i="0" dirty="0"/>
            <a:t> </a:t>
          </a:r>
          <a:r>
            <a:rPr lang="el-GR" sz="1100" b="0" i="0" dirty="0">
              <a:solidFill>
                <a:schemeClr val="accent6">
                  <a:lumMod val="10000"/>
                </a:schemeClr>
              </a:solidFill>
            </a:rPr>
            <a:t>ΠΙΣΤΟΠΟΙΗΜΕΝΩΝ ΠΡΟΙΟΝΤΩΝ</a:t>
          </a:r>
          <a:endParaRPr lang="el-GR" sz="1100" dirty="0">
            <a:solidFill>
              <a:schemeClr val="accent6">
                <a:lumMod val="10000"/>
              </a:schemeClr>
            </a:solidFill>
          </a:endParaRPr>
        </a:p>
      </dgm:t>
    </dgm:pt>
    <dgm:pt modelId="{C22A8AAF-9066-4EBB-9990-0BE1B9E29221}" type="parTrans" cxnId="{EDEB9EB6-2EEA-4C41-ADEC-623C0ECFD18F}">
      <dgm:prSet/>
      <dgm:spPr/>
      <dgm:t>
        <a:bodyPr/>
        <a:lstStyle/>
        <a:p>
          <a:endParaRPr lang="el-GR"/>
        </a:p>
      </dgm:t>
    </dgm:pt>
    <dgm:pt modelId="{DA08CF89-E4D9-4F0D-BBAC-B7A07298ECE2}" type="sibTrans" cxnId="{EDEB9EB6-2EEA-4C41-ADEC-623C0ECFD18F}">
      <dgm:prSet/>
      <dgm:spPr/>
      <dgm:t>
        <a:bodyPr/>
        <a:lstStyle/>
        <a:p>
          <a:endParaRPr lang="el-GR"/>
        </a:p>
      </dgm:t>
    </dgm:pt>
    <dgm:pt modelId="{5A61339D-2327-4A86-8774-CB8572229FD3}">
      <dgm:prSet/>
      <dgm:spPr>
        <a:gradFill rotWithShape="0">
          <a:gsLst>
            <a:gs pos="100000">
              <a:schemeClr val="accent3">
                <a:lumMod val="75000"/>
              </a:schemeClr>
            </a:gs>
            <a:gs pos="85200">
              <a:srgbClr val="BBF175"/>
            </a:gs>
            <a:gs pos="0">
              <a:schemeClr val="accent3">
                <a:lumMod val="75000"/>
              </a:schemeClr>
            </a:gs>
            <a:gs pos="99000">
              <a:schemeClr val="accent2">
                <a:hueOff val="-1454123"/>
                <a:satOff val="37904"/>
                <a:lumOff val="16177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el-GR" dirty="0">
              <a:solidFill>
                <a:schemeClr val="accent6">
                  <a:lumMod val="10000"/>
                </a:schemeClr>
              </a:solidFill>
            </a:rPr>
            <a:t>ΑΥΞΗΣΗ ΠΡΟΣΤΙΘΕΜΕΝΗΣ ΑΞΙΑΣ ΠΡΟΪΟΝΤΩΝ</a:t>
          </a:r>
        </a:p>
      </dgm:t>
    </dgm:pt>
    <dgm:pt modelId="{84AAD33A-E345-4172-BEC6-24E181606C65}" type="parTrans" cxnId="{593259F8-3C80-46A8-A9B6-60B223E55415}">
      <dgm:prSet/>
      <dgm:spPr/>
      <dgm:t>
        <a:bodyPr/>
        <a:lstStyle/>
        <a:p>
          <a:endParaRPr lang="el-GR"/>
        </a:p>
      </dgm:t>
    </dgm:pt>
    <dgm:pt modelId="{EEF6300A-8628-41C1-8C41-C07457917A51}" type="sibTrans" cxnId="{593259F8-3C80-46A8-A9B6-60B223E55415}">
      <dgm:prSet/>
      <dgm:spPr/>
      <dgm:t>
        <a:bodyPr/>
        <a:lstStyle/>
        <a:p>
          <a:endParaRPr lang="el-GR"/>
        </a:p>
      </dgm:t>
    </dgm:pt>
    <dgm:pt modelId="{20781D94-F192-474A-BCDA-13ED43B1B8D0}">
      <dgm:prSet custT="1"/>
      <dgm:spPr>
        <a:gradFill rotWithShape="0">
          <a:gsLst>
            <a:gs pos="10000">
              <a:srgbClr val="FFC000"/>
            </a:gs>
            <a:gs pos="91000">
              <a:srgbClr val="B8F567"/>
            </a:gs>
          </a:gsLst>
        </a:gradFill>
      </dgm:spPr>
      <dgm:t>
        <a:bodyPr/>
        <a:lstStyle/>
        <a:p>
          <a:pPr rtl="0"/>
          <a:r>
            <a:rPr lang="el-GR" sz="1100" dirty="0">
              <a:solidFill>
                <a:schemeClr val="accent6">
                  <a:lumMod val="10000"/>
                </a:schemeClr>
              </a:solidFill>
            </a:rPr>
            <a:t>ΕΝΙΣΧΥΣΗ ΑΝΤΑΓΩΝΙΣΤΙΚΟ ΤΗΤΑΣ</a:t>
          </a:r>
        </a:p>
      </dgm:t>
    </dgm:pt>
    <dgm:pt modelId="{2CB24CFB-31F1-47EE-AC62-0B91EC7B993F}" type="parTrans" cxnId="{A0020EA9-35C4-4F94-8211-BDBE3D5C7CDC}">
      <dgm:prSet/>
      <dgm:spPr/>
      <dgm:t>
        <a:bodyPr/>
        <a:lstStyle/>
        <a:p>
          <a:endParaRPr lang="el-GR"/>
        </a:p>
      </dgm:t>
    </dgm:pt>
    <dgm:pt modelId="{4AE48BAB-015F-457F-93E3-3170209C0A8E}" type="sibTrans" cxnId="{A0020EA9-35C4-4F94-8211-BDBE3D5C7CDC}">
      <dgm:prSet/>
      <dgm:spPr/>
      <dgm:t>
        <a:bodyPr/>
        <a:lstStyle/>
        <a:p>
          <a:endParaRPr lang="el-GR"/>
        </a:p>
      </dgm:t>
    </dgm:pt>
    <dgm:pt modelId="{04AFF76D-BD16-4437-906B-51A847BD6356}" type="pres">
      <dgm:prSet presAssocID="{873E111E-5CB3-4A89-9A42-7348F0C570A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9ED48EE0-AFDB-4DEF-9D27-677EF7BB7F9A}" type="pres">
      <dgm:prSet presAssocID="{AB4E8F46-F250-4310-9C3A-4EAFBFA7C2F1}" presName="horFlow" presStyleCnt="0"/>
      <dgm:spPr/>
    </dgm:pt>
    <dgm:pt modelId="{795F266A-DC98-4087-B60D-02029793A6B2}" type="pres">
      <dgm:prSet presAssocID="{AB4E8F46-F250-4310-9C3A-4EAFBFA7C2F1}" presName="bigChev" presStyleLbl="node1" presStyleIdx="0" presStyleCnt="7" custScaleX="105878" custLinFactNeighborX="-4529" custLinFactNeighborY="-220"/>
      <dgm:spPr/>
      <dgm:t>
        <a:bodyPr/>
        <a:lstStyle/>
        <a:p>
          <a:endParaRPr lang="el-GR"/>
        </a:p>
      </dgm:t>
    </dgm:pt>
    <dgm:pt modelId="{7109F3E1-5125-4893-B553-ABFB2E83657B}" type="pres">
      <dgm:prSet presAssocID="{AB4E8F46-F250-4310-9C3A-4EAFBFA7C2F1}" presName="vSp" presStyleCnt="0"/>
      <dgm:spPr/>
    </dgm:pt>
    <dgm:pt modelId="{27CF0EBF-F2AF-420F-BE36-75B965158E4B}" type="pres">
      <dgm:prSet presAssocID="{23E272A4-5319-4940-83F7-1184232021FF}" presName="horFlow" presStyleCnt="0"/>
      <dgm:spPr/>
    </dgm:pt>
    <dgm:pt modelId="{7848985D-125F-4857-9BF9-722FD44C2177}" type="pres">
      <dgm:prSet presAssocID="{23E272A4-5319-4940-83F7-1184232021FF}" presName="bigChev" presStyleLbl="node1" presStyleIdx="1" presStyleCnt="7" custScaleX="106165"/>
      <dgm:spPr/>
      <dgm:t>
        <a:bodyPr/>
        <a:lstStyle/>
        <a:p>
          <a:endParaRPr lang="el-GR"/>
        </a:p>
      </dgm:t>
    </dgm:pt>
    <dgm:pt modelId="{25C9F0DF-4A0C-4D80-9F17-508483D5D158}" type="pres">
      <dgm:prSet presAssocID="{23E272A4-5319-4940-83F7-1184232021FF}" presName="vSp" presStyleCnt="0"/>
      <dgm:spPr/>
    </dgm:pt>
    <dgm:pt modelId="{FD0AEAE8-83FF-4E46-A89B-D98DBC914B09}" type="pres">
      <dgm:prSet presAssocID="{35AE996E-3915-4032-9F91-E6EEAA32BE50}" presName="horFlow" presStyleCnt="0"/>
      <dgm:spPr/>
    </dgm:pt>
    <dgm:pt modelId="{61A445AC-264E-4CE1-BE11-CF845D144D92}" type="pres">
      <dgm:prSet presAssocID="{35AE996E-3915-4032-9F91-E6EEAA32BE50}" presName="bigChev" presStyleLbl="node1" presStyleIdx="2" presStyleCnt="7"/>
      <dgm:spPr/>
      <dgm:t>
        <a:bodyPr/>
        <a:lstStyle/>
        <a:p>
          <a:endParaRPr lang="el-GR"/>
        </a:p>
      </dgm:t>
    </dgm:pt>
    <dgm:pt modelId="{87AF42C2-BDB4-453A-B1CB-B184536123DA}" type="pres">
      <dgm:prSet presAssocID="{35AE996E-3915-4032-9F91-E6EEAA32BE50}" presName="vSp" presStyleCnt="0"/>
      <dgm:spPr/>
    </dgm:pt>
    <dgm:pt modelId="{02C9E923-15E0-46A2-ACD8-A5C28168F0A9}" type="pres">
      <dgm:prSet presAssocID="{4C611BB2-F3E2-4C3C-A705-85BF330E41D8}" presName="horFlow" presStyleCnt="0"/>
      <dgm:spPr/>
    </dgm:pt>
    <dgm:pt modelId="{E890007B-C187-415B-8072-C5D6851F8342}" type="pres">
      <dgm:prSet presAssocID="{4C611BB2-F3E2-4C3C-A705-85BF330E41D8}" presName="bigChev" presStyleLbl="node1" presStyleIdx="3" presStyleCnt="7" custLinFactNeighborX="42941" custLinFactNeighborY="1102"/>
      <dgm:spPr/>
      <dgm:t>
        <a:bodyPr/>
        <a:lstStyle/>
        <a:p>
          <a:endParaRPr lang="el-GR"/>
        </a:p>
      </dgm:t>
    </dgm:pt>
    <dgm:pt modelId="{CAE6CB25-F03D-4FA0-955B-89BB4D1F1094}" type="pres">
      <dgm:prSet presAssocID="{4C611BB2-F3E2-4C3C-A705-85BF330E41D8}" presName="vSp" presStyleCnt="0"/>
      <dgm:spPr/>
    </dgm:pt>
    <dgm:pt modelId="{99BB1E46-A1E6-475D-9F60-6F7221DEFBE3}" type="pres">
      <dgm:prSet presAssocID="{BEE4771C-EAFE-4246-A0B5-04640B0617AC}" presName="horFlow" presStyleCnt="0"/>
      <dgm:spPr/>
    </dgm:pt>
    <dgm:pt modelId="{D38B134C-2A49-466B-87C9-D6311E459A90}" type="pres">
      <dgm:prSet presAssocID="{BEE4771C-EAFE-4246-A0B5-04640B0617AC}" presName="bigChev" presStyleLbl="node1" presStyleIdx="4" presStyleCnt="7" custScaleX="109001" custLinFactY="-200000" custLinFactNeighborX="89338" custLinFactNeighborY="-256718"/>
      <dgm:spPr/>
      <dgm:t>
        <a:bodyPr/>
        <a:lstStyle/>
        <a:p>
          <a:endParaRPr lang="el-GR"/>
        </a:p>
      </dgm:t>
    </dgm:pt>
    <dgm:pt modelId="{7691E863-125D-4FB3-A3AC-1EC2CC26D4EE}" type="pres">
      <dgm:prSet presAssocID="{BEE4771C-EAFE-4246-A0B5-04640B0617AC}" presName="vSp" presStyleCnt="0"/>
      <dgm:spPr/>
    </dgm:pt>
    <dgm:pt modelId="{BEBC6C5E-8ACC-4A34-894A-46BF6A65BAA7}" type="pres">
      <dgm:prSet presAssocID="{5A61339D-2327-4A86-8774-CB8572229FD3}" presName="horFlow" presStyleCnt="0"/>
      <dgm:spPr/>
    </dgm:pt>
    <dgm:pt modelId="{357FEB2E-FF2F-459A-884E-F8CEEBD72FC6}" type="pres">
      <dgm:prSet presAssocID="{5A61339D-2327-4A86-8774-CB8572229FD3}" presName="bigChev" presStyleLbl="node1" presStyleIdx="5" presStyleCnt="7" custScaleX="102759" custLinFactY="-139459" custLinFactNeighborX="89081" custLinFactNeighborY="-200000"/>
      <dgm:spPr/>
      <dgm:t>
        <a:bodyPr/>
        <a:lstStyle/>
        <a:p>
          <a:endParaRPr lang="el-GR"/>
        </a:p>
      </dgm:t>
    </dgm:pt>
    <dgm:pt modelId="{1947993F-817C-487C-927A-C5403911642A}" type="pres">
      <dgm:prSet presAssocID="{5A61339D-2327-4A86-8774-CB8572229FD3}" presName="vSp" presStyleCnt="0"/>
      <dgm:spPr/>
    </dgm:pt>
    <dgm:pt modelId="{0BC65A1E-B3D2-43AD-B0FE-F5C4DF0B8A09}" type="pres">
      <dgm:prSet presAssocID="{20781D94-F192-474A-BCDA-13ED43B1B8D0}" presName="horFlow" presStyleCnt="0"/>
      <dgm:spPr/>
    </dgm:pt>
    <dgm:pt modelId="{97029FD8-7D0B-41D8-BA95-E1CAEB82F01D}" type="pres">
      <dgm:prSet presAssocID="{20781D94-F192-474A-BCDA-13ED43B1B8D0}" presName="bigChev" presStyleLbl="node1" presStyleIdx="6" presStyleCnt="7" custScaleX="102466" custLinFactY="-269041" custLinFactNeighborX="94160" custLinFactNeighborY="-300000"/>
      <dgm:spPr/>
      <dgm:t>
        <a:bodyPr/>
        <a:lstStyle/>
        <a:p>
          <a:endParaRPr lang="el-GR"/>
        </a:p>
      </dgm:t>
    </dgm:pt>
  </dgm:ptLst>
  <dgm:cxnLst>
    <dgm:cxn modelId="{FB00AA46-BD24-41AE-BE7A-00BED34189E0}" type="presOf" srcId="{5A61339D-2327-4A86-8774-CB8572229FD3}" destId="{357FEB2E-FF2F-459A-884E-F8CEEBD72FC6}" srcOrd="0" destOrd="0" presId="urn:microsoft.com/office/officeart/2005/8/layout/lProcess3"/>
    <dgm:cxn modelId="{39EA202E-9CEB-4CC3-B4CA-7959B687B2CB}" type="presOf" srcId="{20781D94-F192-474A-BCDA-13ED43B1B8D0}" destId="{97029FD8-7D0B-41D8-BA95-E1CAEB82F01D}" srcOrd="0" destOrd="0" presId="urn:microsoft.com/office/officeart/2005/8/layout/lProcess3"/>
    <dgm:cxn modelId="{7EA1742B-17AA-4FC1-B439-BE0DF2B0842F}" type="presOf" srcId="{23E272A4-5319-4940-83F7-1184232021FF}" destId="{7848985D-125F-4857-9BF9-722FD44C2177}" srcOrd="0" destOrd="0" presId="urn:microsoft.com/office/officeart/2005/8/layout/lProcess3"/>
    <dgm:cxn modelId="{A0020EA9-35C4-4F94-8211-BDBE3D5C7CDC}" srcId="{873E111E-5CB3-4A89-9A42-7348F0C570A3}" destId="{20781D94-F192-474A-BCDA-13ED43B1B8D0}" srcOrd="6" destOrd="0" parTransId="{2CB24CFB-31F1-47EE-AC62-0B91EC7B993F}" sibTransId="{4AE48BAB-015F-457F-93E3-3170209C0A8E}"/>
    <dgm:cxn modelId="{482C62D3-4B27-4978-9364-DA36F49C942E}" type="presOf" srcId="{BEE4771C-EAFE-4246-A0B5-04640B0617AC}" destId="{D38B134C-2A49-466B-87C9-D6311E459A90}" srcOrd="0" destOrd="0" presId="urn:microsoft.com/office/officeart/2005/8/layout/lProcess3"/>
    <dgm:cxn modelId="{895A0C3F-DE6A-4DEA-A1DB-F24DE6FD7330}" type="presOf" srcId="{873E111E-5CB3-4A89-9A42-7348F0C570A3}" destId="{04AFF76D-BD16-4437-906B-51A847BD6356}" srcOrd="0" destOrd="0" presId="urn:microsoft.com/office/officeart/2005/8/layout/lProcess3"/>
    <dgm:cxn modelId="{3E577A2D-E72D-4FC8-A871-E2273E2F5E04}" type="presOf" srcId="{35AE996E-3915-4032-9F91-E6EEAA32BE50}" destId="{61A445AC-264E-4CE1-BE11-CF845D144D92}" srcOrd="0" destOrd="0" presId="urn:microsoft.com/office/officeart/2005/8/layout/lProcess3"/>
    <dgm:cxn modelId="{E6A3F8CF-1498-46BB-8DB6-BA8477875EB8}" srcId="{873E111E-5CB3-4A89-9A42-7348F0C570A3}" destId="{AB4E8F46-F250-4310-9C3A-4EAFBFA7C2F1}" srcOrd="0" destOrd="0" parTransId="{5861F379-9DA5-41E4-90A0-84951E1B8BFD}" sibTransId="{C3A20EDE-B172-45E7-8210-A75670127C76}"/>
    <dgm:cxn modelId="{47481C8F-2C77-49B6-8CC8-6F6947A59382}" type="presOf" srcId="{4C611BB2-F3E2-4C3C-A705-85BF330E41D8}" destId="{E890007B-C187-415B-8072-C5D6851F8342}" srcOrd="0" destOrd="0" presId="urn:microsoft.com/office/officeart/2005/8/layout/lProcess3"/>
    <dgm:cxn modelId="{F3EC76A9-A785-4D7D-A4AB-8E60391B9329}" srcId="{873E111E-5CB3-4A89-9A42-7348F0C570A3}" destId="{23E272A4-5319-4940-83F7-1184232021FF}" srcOrd="1" destOrd="0" parTransId="{87CB0C34-10B7-44C0-B8A5-9D5B514143D7}" sibTransId="{F619A972-929C-480D-9FAF-E267F39DD3B7}"/>
    <dgm:cxn modelId="{2450B7F3-98FA-4A3B-9340-7D83353DF836}" type="presOf" srcId="{AB4E8F46-F250-4310-9C3A-4EAFBFA7C2F1}" destId="{795F266A-DC98-4087-B60D-02029793A6B2}" srcOrd="0" destOrd="0" presId="urn:microsoft.com/office/officeart/2005/8/layout/lProcess3"/>
    <dgm:cxn modelId="{E674AF59-C7DF-4AEC-B655-46BAE92F6312}" srcId="{873E111E-5CB3-4A89-9A42-7348F0C570A3}" destId="{4C611BB2-F3E2-4C3C-A705-85BF330E41D8}" srcOrd="3" destOrd="0" parTransId="{74BE3F84-EBBE-4AB7-B7A7-47EB3397E9E6}" sibTransId="{4BF29CE4-6FE6-490A-A577-BCD8CECCAB34}"/>
    <dgm:cxn modelId="{593259F8-3C80-46A8-A9B6-60B223E55415}" srcId="{873E111E-5CB3-4A89-9A42-7348F0C570A3}" destId="{5A61339D-2327-4A86-8774-CB8572229FD3}" srcOrd="5" destOrd="0" parTransId="{84AAD33A-E345-4172-BEC6-24E181606C65}" sibTransId="{EEF6300A-8628-41C1-8C41-C07457917A51}"/>
    <dgm:cxn modelId="{EDEB9EB6-2EEA-4C41-ADEC-623C0ECFD18F}" srcId="{873E111E-5CB3-4A89-9A42-7348F0C570A3}" destId="{BEE4771C-EAFE-4246-A0B5-04640B0617AC}" srcOrd="4" destOrd="0" parTransId="{C22A8AAF-9066-4EBB-9990-0BE1B9E29221}" sibTransId="{DA08CF89-E4D9-4F0D-BBAC-B7A07298ECE2}"/>
    <dgm:cxn modelId="{94D0C5DE-C330-4D06-95A2-B726A6667088}" srcId="{873E111E-5CB3-4A89-9A42-7348F0C570A3}" destId="{35AE996E-3915-4032-9F91-E6EEAA32BE50}" srcOrd="2" destOrd="0" parTransId="{D01917BC-8BCC-4EF4-9314-80DBB9D0EEB5}" sibTransId="{B454D2ED-67F3-4CBD-A6FA-8DB9E431612E}"/>
    <dgm:cxn modelId="{0D933456-9BE6-4D4C-9361-3ADF097AC30E}" type="presParOf" srcId="{04AFF76D-BD16-4437-906B-51A847BD6356}" destId="{9ED48EE0-AFDB-4DEF-9D27-677EF7BB7F9A}" srcOrd="0" destOrd="0" presId="urn:microsoft.com/office/officeart/2005/8/layout/lProcess3"/>
    <dgm:cxn modelId="{8394670C-F852-4186-AA4B-58A63E9CB155}" type="presParOf" srcId="{9ED48EE0-AFDB-4DEF-9D27-677EF7BB7F9A}" destId="{795F266A-DC98-4087-B60D-02029793A6B2}" srcOrd="0" destOrd="0" presId="urn:microsoft.com/office/officeart/2005/8/layout/lProcess3"/>
    <dgm:cxn modelId="{0EE8F15F-04BA-4015-8BE3-89FDBD4D8A66}" type="presParOf" srcId="{04AFF76D-BD16-4437-906B-51A847BD6356}" destId="{7109F3E1-5125-4893-B553-ABFB2E83657B}" srcOrd="1" destOrd="0" presId="urn:microsoft.com/office/officeart/2005/8/layout/lProcess3"/>
    <dgm:cxn modelId="{D1872649-8D56-44F0-B359-4439FD4A275B}" type="presParOf" srcId="{04AFF76D-BD16-4437-906B-51A847BD6356}" destId="{27CF0EBF-F2AF-420F-BE36-75B965158E4B}" srcOrd="2" destOrd="0" presId="urn:microsoft.com/office/officeart/2005/8/layout/lProcess3"/>
    <dgm:cxn modelId="{1056563F-C987-4D1C-86B7-98DC1B579548}" type="presParOf" srcId="{27CF0EBF-F2AF-420F-BE36-75B965158E4B}" destId="{7848985D-125F-4857-9BF9-722FD44C2177}" srcOrd="0" destOrd="0" presId="urn:microsoft.com/office/officeart/2005/8/layout/lProcess3"/>
    <dgm:cxn modelId="{0E70C04F-EDFA-45BE-888D-0FE7181CBCB2}" type="presParOf" srcId="{04AFF76D-BD16-4437-906B-51A847BD6356}" destId="{25C9F0DF-4A0C-4D80-9F17-508483D5D158}" srcOrd="3" destOrd="0" presId="urn:microsoft.com/office/officeart/2005/8/layout/lProcess3"/>
    <dgm:cxn modelId="{FBC6E4F4-4F4C-4907-842C-0C0BD3574992}" type="presParOf" srcId="{04AFF76D-BD16-4437-906B-51A847BD6356}" destId="{FD0AEAE8-83FF-4E46-A89B-D98DBC914B09}" srcOrd="4" destOrd="0" presId="urn:microsoft.com/office/officeart/2005/8/layout/lProcess3"/>
    <dgm:cxn modelId="{EEE3F9EB-D029-4B8B-B42F-EE1725B4FA3A}" type="presParOf" srcId="{FD0AEAE8-83FF-4E46-A89B-D98DBC914B09}" destId="{61A445AC-264E-4CE1-BE11-CF845D144D92}" srcOrd="0" destOrd="0" presId="urn:microsoft.com/office/officeart/2005/8/layout/lProcess3"/>
    <dgm:cxn modelId="{05634726-AE1D-45BB-8024-C02BE0B10EE5}" type="presParOf" srcId="{04AFF76D-BD16-4437-906B-51A847BD6356}" destId="{87AF42C2-BDB4-453A-B1CB-B184536123DA}" srcOrd="5" destOrd="0" presId="urn:microsoft.com/office/officeart/2005/8/layout/lProcess3"/>
    <dgm:cxn modelId="{131F9033-F913-482F-BF5E-E88BB580CCFD}" type="presParOf" srcId="{04AFF76D-BD16-4437-906B-51A847BD6356}" destId="{02C9E923-15E0-46A2-ACD8-A5C28168F0A9}" srcOrd="6" destOrd="0" presId="urn:microsoft.com/office/officeart/2005/8/layout/lProcess3"/>
    <dgm:cxn modelId="{0F9F9693-29CC-4415-9E84-47CDDCCDA360}" type="presParOf" srcId="{02C9E923-15E0-46A2-ACD8-A5C28168F0A9}" destId="{E890007B-C187-415B-8072-C5D6851F8342}" srcOrd="0" destOrd="0" presId="urn:microsoft.com/office/officeart/2005/8/layout/lProcess3"/>
    <dgm:cxn modelId="{150FF1A9-D620-4EF6-958A-4E76870C7519}" type="presParOf" srcId="{04AFF76D-BD16-4437-906B-51A847BD6356}" destId="{CAE6CB25-F03D-4FA0-955B-89BB4D1F1094}" srcOrd="7" destOrd="0" presId="urn:microsoft.com/office/officeart/2005/8/layout/lProcess3"/>
    <dgm:cxn modelId="{FF470FC0-4CB6-4EE0-9F14-4500E2F2E4A8}" type="presParOf" srcId="{04AFF76D-BD16-4437-906B-51A847BD6356}" destId="{99BB1E46-A1E6-475D-9F60-6F7221DEFBE3}" srcOrd="8" destOrd="0" presId="urn:microsoft.com/office/officeart/2005/8/layout/lProcess3"/>
    <dgm:cxn modelId="{902E9504-75D4-4B23-85F6-40D502FFE386}" type="presParOf" srcId="{99BB1E46-A1E6-475D-9F60-6F7221DEFBE3}" destId="{D38B134C-2A49-466B-87C9-D6311E459A90}" srcOrd="0" destOrd="0" presId="urn:microsoft.com/office/officeart/2005/8/layout/lProcess3"/>
    <dgm:cxn modelId="{79026B96-E2CF-4D46-928C-00367C0B923F}" type="presParOf" srcId="{04AFF76D-BD16-4437-906B-51A847BD6356}" destId="{7691E863-125D-4FB3-A3AC-1EC2CC26D4EE}" srcOrd="9" destOrd="0" presId="urn:microsoft.com/office/officeart/2005/8/layout/lProcess3"/>
    <dgm:cxn modelId="{1AA6FB2E-5BAC-4140-8B52-EA799C6B2CD1}" type="presParOf" srcId="{04AFF76D-BD16-4437-906B-51A847BD6356}" destId="{BEBC6C5E-8ACC-4A34-894A-46BF6A65BAA7}" srcOrd="10" destOrd="0" presId="urn:microsoft.com/office/officeart/2005/8/layout/lProcess3"/>
    <dgm:cxn modelId="{733D5154-47E6-42A5-AB18-986A48D17A30}" type="presParOf" srcId="{BEBC6C5E-8ACC-4A34-894A-46BF6A65BAA7}" destId="{357FEB2E-FF2F-459A-884E-F8CEEBD72FC6}" srcOrd="0" destOrd="0" presId="urn:microsoft.com/office/officeart/2005/8/layout/lProcess3"/>
    <dgm:cxn modelId="{C5558B08-D257-4843-86C9-8FA9F55D80B5}" type="presParOf" srcId="{04AFF76D-BD16-4437-906B-51A847BD6356}" destId="{1947993F-817C-487C-927A-C5403911642A}" srcOrd="11" destOrd="0" presId="urn:microsoft.com/office/officeart/2005/8/layout/lProcess3"/>
    <dgm:cxn modelId="{8D269882-8C7A-4CB4-BB85-ABDAFD8CBFBB}" type="presParOf" srcId="{04AFF76D-BD16-4437-906B-51A847BD6356}" destId="{0BC65A1E-B3D2-43AD-B0FE-F5C4DF0B8A09}" srcOrd="12" destOrd="0" presId="urn:microsoft.com/office/officeart/2005/8/layout/lProcess3"/>
    <dgm:cxn modelId="{7A0AF032-A835-44AC-8D8A-CBC4714DA669}" type="presParOf" srcId="{0BC65A1E-B3D2-43AD-B0FE-F5C4DF0B8A09}" destId="{97029FD8-7D0B-41D8-BA95-E1CAEB82F01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5146D-BE58-4FF0-B5CE-0BB1A4F2E8A7}" type="doc">
      <dgm:prSet loTypeId="urn:microsoft.com/office/officeart/2005/8/layout/pyramid1" loCatId="pyramid" qsTypeId="urn:microsoft.com/office/officeart/2005/8/quickstyle/3d3" qsCatId="3D" csTypeId="urn:microsoft.com/office/officeart/2005/8/colors/colorful2" csCatId="colorful" phldr="1"/>
      <dgm:spPr/>
    </dgm:pt>
    <dgm:pt modelId="{2FB773C6-9A79-47D5-8442-A2CECA00B910}">
      <dgm:prSet phldrT="[Κείμενο]" custT="1"/>
      <dgm:spPr/>
      <dgm:t>
        <a:bodyPr/>
        <a:lstStyle/>
        <a:p>
          <a:r>
            <a:rPr lang="el-GR" sz="2400" dirty="0"/>
            <a:t>ΥΠΑΑΤ</a:t>
          </a:r>
          <a:endParaRPr lang="el-GR" sz="2800" dirty="0"/>
        </a:p>
      </dgm:t>
    </dgm:pt>
    <dgm:pt modelId="{2CFA14A2-57B0-417F-85D2-5FE735BBDB57}" type="parTrans" cxnId="{74D81588-6DFE-4CB9-80FC-0E9A46E857E9}">
      <dgm:prSet/>
      <dgm:spPr/>
      <dgm:t>
        <a:bodyPr/>
        <a:lstStyle/>
        <a:p>
          <a:endParaRPr lang="el-GR"/>
        </a:p>
      </dgm:t>
    </dgm:pt>
    <dgm:pt modelId="{86477DDA-A161-4941-B81A-1EDAEDEA86AC}" type="sibTrans" cxnId="{74D81588-6DFE-4CB9-80FC-0E9A46E857E9}">
      <dgm:prSet/>
      <dgm:spPr/>
      <dgm:t>
        <a:bodyPr/>
        <a:lstStyle/>
        <a:p>
          <a:endParaRPr lang="el-GR"/>
        </a:p>
      </dgm:t>
    </dgm:pt>
    <dgm:pt modelId="{2F8989C6-3635-4934-BB6C-F7E68DE8899C}">
      <dgm:prSet phldrT="[Κείμενο]" custT="1"/>
      <dgm:spPr/>
      <dgm:t>
        <a:bodyPr/>
        <a:lstStyle/>
        <a:p>
          <a:r>
            <a:rPr lang="el-GR" sz="2400" dirty="0"/>
            <a:t>ΕΛΓΟ - ΔΗΜΗΤΡΑ</a:t>
          </a:r>
        </a:p>
      </dgm:t>
    </dgm:pt>
    <dgm:pt modelId="{A57A00AE-DFC8-4F43-8CE0-47BDA753E255}" type="parTrans" cxnId="{B7B3B039-F103-4A28-B6E0-43B3175C2EF6}">
      <dgm:prSet/>
      <dgm:spPr/>
      <dgm:t>
        <a:bodyPr/>
        <a:lstStyle/>
        <a:p>
          <a:endParaRPr lang="el-GR"/>
        </a:p>
      </dgm:t>
    </dgm:pt>
    <dgm:pt modelId="{1F14C70C-BE89-4E03-A767-3A74797134AC}" type="sibTrans" cxnId="{B7B3B039-F103-4A28-B6E0-43B3175C2EF6}">
      <dgm:prSet/>
      <dgm:spPr/>
      <dgm:t>
        <a:bodyPr/>
        <a:lstStyle/>
        <a:p>
          <a:endParaRPr lang="el-GR"/>
        </a:p>
      </dgm:t>
    </dgm:pt>
    <dgm:pt modelId="{08272949-2827-4E39-89A3-F339F26CA6A7}">
      <dgm:prSet phldrT="[Κείμενο]" custT="1"/>
      <dgm:spPr/>
      <dgm:t>
        <a:bodyPr/>
        <a:lstStyle/>
        <a:p>
          <a:r>
            <a:rPr lang="el-GR" sz="2400" dirty="0"/>
            <a:t>Φορείς Πιστοποίησης</a:t>
          </a:r>
        </a:p>
      </dgm:t>
    </dgm:pt>
    <dgm:pt modelId="{30A57D0E-2EC6-4D4E-9FA1-195DCDEF6399}" type="parTrans" cxnId="{9EA6D0A7-3E99-4288-891D-05C34A29FA8F}">
      <dgm:prSet/>
      <dgm:spPr/>
      <dgm:t>
        <a:bodyPr/>
        <a:lstStyle/>
        <a:p>
          <a:endParaRPr lang="el-GR"/>
        </a:p>
      </dgm:t>
    </dgm:pt>
    <dgm:pt modelId="{D1DCBF45-DB5F-47B2-867D-EDC219B8C1A6}" type="sibTrans" cxnId="{9EA6D0A7-3E99-4288-891D-05C34A29FA8F}">
      <dgm:prSet/>
      <dgm:spPr/>
      <dgm:t>
        <a:bodyPr/>
        <a:lstStyle/>
        <a:p>
          <a:endParaRPr lang="el-GR"/>
        </a:p>
      </dgm:t>
    </dgm:pt>
    <dgm:pt modelId="{C379499D-CA1B-4FEC-912D-3709B82DC93D}">
      <dgm:prSet phldrT="[Κείμενο]" custT="1"/>
      <dgm:spPr/>
      <dgm:t>
        <a:bodyPr/>
        <a:lstStyle/>
        <a:p>
          <a:r>
            <a:rPr lang="el-GR" sz="2400" dirty="0"/>
            <a:t>Γεωργικές</a:t>
          </a:r>
          <a:r>
            <a:rPr lang="el-GR" sz="2900" dirty="0"/>
            <a:t> </a:t>
          </a:r>
          <a:r>
            <a:rPr lang="el-GR" sz="2400" dirty="0"/>
            <a:t>Εκμεταλλεύσεις Επιχειρήσεις</a:t>
          </a:r>
          <a:endParaRPr lang="el-GR" sz="2900" dirty="0"/>
        </a:p>
      </dgm:t>
    </dgm:pt>
    <dgm:pt modelId="{58FDCD0D-041B-4338-A494-F2D4177A5DAF}" type="parTrans" cxnId="{F98F6B87-D011-44F0-8FC0-D1F2EC831867}">
      <dgm:prSet/>
      <dgm:spPr/>
      <dgm:t>
        <a:bodyPr/>
        <a:lstStyle/>
        <a:p>
          <a:endParaRPr lang="el-GR"/>
        </a:p>
      </dgm:t>
    </dgm:pt>
    <dgm:pt modelId="{832DC605-4B64-4D2F-A47D-9D04E140562C}" type="sibTrans" cxnId="{F98F6B87-D011-44F0-8FC0-D1F2EC831867}">
      <dgm:prSet/>
      <dgm:spPr/>
      <dgm:t>
        <a:bodyPr/>
        <a:lstStyle/>
        <a:p>
          <a:endParaRPr lang="el-GR"/>
        </a:p>
      </dgm:t>
    </dgm:pt>
    <dgm:pt modelId="{CCEA3F9D-7965-47F8-94E0-94AAA2E804FA}" type="pres">
      <dgm:prSet presAssocID="{1695146D-BE58-4FF0-B5CE-0BB1A4F2E8A7}" presName="Name0" presStyleCnt="0">
        <dgm:presLayoutVars>
          <dgm:dir/>
          <dgm:animLvl val="lvl"/>
          <dgm:resizeHandles val="exact"/>
        </dgm:presLayoutVars>
      </dgm:prSet>
      <dgm:spPr/>
    </dgm:pt>
    <dgm:pt modelId="{498DABD7-5B2E-4E29-8758-9D598B70672E}" type="pres">
      <dgm:prSet presAssocID="{2FB773C6-9A79-47D5-8442-A2CECA00B910}" presName="Name8" presStyleCnt="0"/>
      <dgm:spPr/>
    </dgm:pt>
    <dgm:pt modelId="{3798A500-A34F-40D7-B708-784842016DA5}" type="pres">
      <dgm:prSet presAssocID="{2FB773C6-9A79-47D5-8442-A2CECA00B91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6E6E94-C6A5-4681-9665-B9AB94FA17D6}" type="pres">
      <dgm:prSet presAssocID="{2FB773C6-9A79-47D5-8442-A2CECA00B9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33D0BA-807B-435E-B441-38D5F46F82D0}" type="pres">
      <dgm:prSet presAssocID="{2F8989C6-3635-4934-BB6C-F7E68DE8899C}" presName="Name8" presStyleCnt="0"/>
      <dgm:spPr/>
    </dgm:pt>
    <dgm:pt modelId="{01A59F30-F602-4645-ADBB-FF6BCF6707EB}" type="pres">
      <dgm:prSet presAssocID="{2F8989C6-3635-4934-BB6C-F7E68DE8899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9E6D91-3BBF-423B-9168-2B2E55978790}" type="pres">
      <dgm:prSet presAssocID="{2F8989C6-3635-4934-BB6C-F7E68DE889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5AACC8-B7E6-4D3C-9B3F-19E45FA931FC}" type="pres">
      <dgm:prSet presAssocID="{08272949-2827-4E39-89A3-F339F26CA6A7}" presName="Name8" presStyleCnt="0"/>
      <dgm:spPr/>
    </dgm:pt>
    <dgm:pt modelId="{5A6FD976-3174-41C4-940D-EBB6013D35A1}" type="pres">
      <dgm:prSet presAssocID="{08272949-2827-4E39-89A3-F339F26CA6A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89C3F5-EEDD-4BDA-8EF2-9D5D3023F520}" type="pres">
      <dgm:prSet presAssocID="{08272949-2827-4E39-89A3-F339F26CA6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A9186A-C21D-40C6-B648-46E558F576A8}" type="pres">
      <dgm:prSet presAssocID="{C379499D-CA1B-4FEC-912D-3709B82DC93D}" presName="Name8" presStyleCnt="0"/>
      <dgm:spPr/>
    </dgm:pt>
    <dgm:pt modelId="{219DDA90-36C3-4F93-8B22-A211D0945B07}" type="pres">
      <dgm:prSet presAssocID="{C379499D-CA1B-4FEC-912D-3709B82DC93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100601-0B40-48B0-9473-621154ED0208}" type="pres">
      <dgm:prSet presAssocID="{C379499D-CA1B-4FEC-912D-3709B82DC9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261BDAA-6126-40B3-990F-B7EBD1978BCE}" type="presOf" srcId="{1695146D-BE58-4FF0-B5CE-0BB1A4F2E8A7}" destId="{CCEA3F9D-7965-47F8-94E0-94AAA2E804FA}" srcOrd="0" destOrd="0" presId="urn:microsoft.com/office/officeart/2005/8/layout/pyramid1"/>
    <dgm:cxn modelId="{E621340B-2DF9-41E8-9ED4-D83B77AD4294}" type="presOf" srcId="{2F8989C6-3635-4934-BB6C-F7E68DE8899C}" destId="{01A59F30-F602-4645-ADBB-FF6BCF6707EB}" srcOrd="0" destOrd="0" presId="urn:microsoft.com/office/officeart/2005/8/layout/pyramid1"/>
    <dgm:cxn modelId="{F98F6B87-D011-44F0-8FC0-D1F2EC831867}" srcId="{1695146D-BE58-4FF0-B5CE-0BB1A4F2E8A7}" destId="{C379499D-CA1B-4FEC-912D-3709B82DC93D}" srcOrd="3" destOrd="0" parTransId="{58FDCD0D-041B-4338-A494-F2D4177A5DAF}" sibTransId="{832DC605-4B64-4D2F-A47D-9D04E140562C}"/>
    <dgm:cxn modelId="{4B02F1B2-AE61-4E51-BA5A-8C62EAE15DFE}" type="presOf" srcId="{08272949-2827-4E39-89A3-F339F26CA6A7}" destId="{5A6FD976-3174-41C4-940D-EBB6013D35A1}" srcOrd="0" destOrd="0" presId="urn:microsoft.com/office/officeart/2005/8/layout/pyramid1"/>
    <dgm:cxn modelId="{AB6FA15F-7331-40E7-A60D-A429AF96DA8B}" type="presOf" srcId="{2F8989C6-3635-4934-BB6C-F7E68DE8899C}" destId="{849E6D91-3BBF-423B-9168-2B2E55978790}" srcOrd="1" destOrd="0" presId="urn:microsoft.com/office/officeart/2005/8/layout/pyramid1"/>
    <dgm:cxn modelId="{9EA6D0A7-3E99-4288-891D-05C34A29FA8F}" srcId="{1695146D-BE58-4FF0-B5CE-0BB1A4F2E8A7}" destId="{08272949-2827-4E39-89A3-F339F26CA6A7}" srcOrd="2" destOrd="0" parTransId="{30A57D0E-2EC6-4D4E-9FA1-195DCDEF6399}" sibTransId="{D1DCBF45-DB5F-47B2-867D-EDC219B8C1A6}"/>
    <dgm:cxn modelId="{8E5DFA7A-FFF1-4CCF-8465-0C21C2178121}" type="presOf" srcId="{2FB773C6-9A79-47D5-8442-A2CECA00B910}" destId="{786E6E94-C6A5-4681-9665-B9AB94FA17D6}" srcOrd="1" destOrd="0" presId="urn:microsoft.com/office/officeart/2005/8/layout/pyramid1"/>
    <dgm:cxn modelId="{4D6D380A-58B2-4A65-BC55-15B866C42A8A}" type="presOf" srcId="{C379499D-CA1B-4FEC-912D-3709B82DC93D}" destId="{09100601-0B40-48B0-9473-621154ED0208}" srcOrd="1" destOrd="0" presId="urn:microsoft.com/office/officeart/2005/8/layout/pyramid1"/>
    <dgm:cxn modelId="{1B81161E-E593-41E3-B72D-FECE65C361A5}" type="presOf" srcId="{C379499D-CA1B-4FEC-912D-3709B82DC93D}" destId="{219DDA90-36C3-4F93-8B22-A211D0945B07}" srcOrd="0" destOrd="0" presId="urn:microsoft.com/office/officeart/2005/8/layout/pyramid1"/>
    <dgm:cxn modelId="{74D81588-6DFE-4CB9-80FC-0E9A46E857E9}" srcId="{1695146D-BE58-4FF0-B5CE-0BB1A4F2E8A7}" destId="{2FB773C6-9A79-47D5-8442-A2CECA00B910}" srcOrd="0" destOrd="0" parTransId="{2CFA14A2-57B0-417F-85D2-5FE735BBDB57}" sibTransId="{86477DDA-A161-4941-B81A-1EDAEDEA86AC}"/>
    <dgm:cxn modelId="{B7B3B039-F103-4A28-B6E0-43B3175C2EF6}" srcId="{1695146D-BE58-4FF0-B5CE-0BB1A4F2E8A7}" destId="{2F8989C6-3635-4934-BB6C-F7E68DE8899C}" srcOrd="1" destOrd="0" parTransId="{A57A00AE-DFC8-4F43-8CE0-47BDA753E255}" sibTransId="{1F14C70C-BE89-4E03-A767-3A74797134AC}"/>
    <dgm:cxn modelId="{7521E3DB-2893-43BF-9B68-26C0F53B45C1}" type="presOf" srcId="{2FB773C6-9A79-47D5-8442-A2CECA00B910}" destId="{3798A500-A34F-40D7-B708-784842016DA5}" srcOrd="0" destOrd="0" presId="urn:microsoft.com/office/officeart/2005/8/layout/pyramid1"/>
    <dgm:cxn modelId="{01613DA7-4E8D-47F0-8104-31380CB6FD39}" type="presOf" srcId="{08272949-2827-4E39-89A3-F339F26CA6A7}" destId="{FC89C3F5-EEDD-4BDA-8EF2-9D5D3023F520}" srcOrd="1" destOrd="0" presId="urn:microsoft.com/office/officeart/2005/8/layout/pyramid1"/>
    <dgm:cxn modelId="{F9497FDA-9206-4437-B7B0-A355397EE600}" type="presParOf" srcId="{CCEA3F9D-7965-47F8-94E0-94AAA2E804FA}" destId="{498DABD7-5B2E-4E29-8758-9D598B70672E}" srcOrd="0" destOrd="0" presId="urn:microsoft.com/office/officeart/2005/8/layout/pyramid1"/>
    <dgm:cxn modelId="{B1FEE97A-2479-4E32-A527-4C0CF76FB6F3}" type="presParOf" srcId="{498DABD7-5B2E-4E29-8758-9D598B70672E}" destId="{3798A500-A34F-40D7-B708-784842016DA5}" srcOrd="0" destOrd="0" presId="urn:microsoft.com/office/officeart/2005/8/layout/pyramid1"/>
    <dgm:cxn modelId="{D2A1FCCA-67D7-4586-BE22-AF385AB71A5F}" type="presParOf" srcId="{498DABD7-5B2E-4E29-8758-9D598B70672E}" destId="{786E6E94-C6A5-4681-9665-B9AB94FA17D6}" srcOrd="1" destOrd="0" presId="urn:microsoft.com/office/officeart/2005/8/layout/pyramid1"/>
    <dgm:cxn modelId="{5CCA56DB-4F2E-4DA4-83F1-E49F3E145B7B}" type="presParOf" srcId="{CCEA3F9D-7965-47F8-94E0-94AAA2E804FA}" destId="{0533D0BA-807B-435E-B441-38D5F46F82D0}" srcOrd="1" destOrd="0" presId="urn:microsoft.com/office/officeart/2005/8/layout/pyramid1"/>
    <dgm:cxn modelId="{663BDB86-22BE-44AA-932A-0C0F3DFF116B}" type="presParOf" srcId="{0533D0BA-807B-435E-B441-38D5F46F82D0}" destId="{01A59F30-F602-4645-ADBB-FF6BCF6707EB}" srcOrd="0" destOrd="0" presId="urn:microsoft.com/office/officeart/2005/8/layout/pyramid1"/>
    <dgm:cxn modelId="{55D21762-70D9-457F-8E55-665C7AE943E3}" type="presParOf" srcId="{0533D0BA-807B-435E-B441-38D5F46F82D0}" destId="{849E6D91-3BBF-423B-9168-2B2E55978790}" srcOrd="1" destOrd="0" presId="urn:microsoft.com/office/officeart/2005/8/layout/pyramid1"/>
    <dgm:cxn modelId="{577981A6-A069-4D10-BFBB-604A06218B1C}" type="presParOf" srcId="{CCEA3F9D-7965-47F8-94E0-94AAA2E804FA}" destId="{E45AACC8-B7E6-4D3C-9B3F-19E45FA931FC}" srcOrd="2" destOrd="0" presId="urn:microsoft.com/office/officeart/2005/8/layout/pyramid1"/>
    <dgm:cxn modelId="{10527ED7-B612-48BC-A63B-D6E01D1A76BB}" type="presParOf" srcId="{E45AACC8-B7E6-4D3C-9B3F-19E45FA931FC}" destId="{5A6FD976-3174-41C4-940D-EBB6013D35A1}" srcOrd="0" destOrd="0" presId="urn:microsoft.com/office/officeart/2005/8/layout/pyramid1"/>
    <dgm:cxn modelId="{EF162039-C748-411F-A2C5-0579513F089B}" type="presParOf" srcId="{E45AACC8-B7E6-4D3C-9B3F-19E45FA931FC}" destId="{FC89C3F5-EEDD-4BDA-8EF2-9D5D3023F520}" srcOrd="1" destOrd="0" presId="urn:microsoft.com/office/officeart/2005/8/layout/pyramid1"/>
    <dgm:cxn modelId="{34411E1D-65D8-43AA-B011-AE55EF2741EB}" type="presParOf" srcId="{CCEA3F9D-7965-47F8-94E0-94AAA2E804FA}" destId="{8FA9186A-C21D-40C6-B648-46E558F576A8}" srcOrd="3" destOrd="0" presId="urn:microsoft.com/office/officeart/2005/8/layout/pyramid1"/>
    <dgm:cxn modelId="{D519273A-5E5F-4482-80BC-722298B27FE4}" type="presParOf" srcId="{8FA9186A-C21D-40C6-B648-46E558F576A8}" destId="{219DDA90-36C3-4F93-8B22-A211D0945B07}" srcOrd="0" destOrd="0" presId="urn:microsoft.com/office/officeart/2005/8/layout/pyramid1"/>
    <dgm:cxn modelId="{8CE2DAD4-5271-4E19-A8A2-0B11A0365BF6}" type="presParOf" srcId="{8FA9186A-C21D-40C6-B648-46E558F576A8}" destId="{09100601-0B40-48B0-9473-621154ED02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70CC8-2B99-4082-96B4-DF8642408365}">
      <dsp:nvSpPr>
        <dsp:cNvPr id="0" name=""/>
        <dsp:cNvSpPr/>
      </dsp:nvSpPr>
      <dsp:spPr>
        <a:xfrm>
          <a:off x="189482" y="2152"/>
          <a:ext cx="1959554" cy="1175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Ορθολογική χρήση</a:t>
          </a:r>
          <a:r>
            <a:rPr lang="el-GR" sz="1200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sz="1200" b="1" kern="1200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πόρων</a:t>
          </a:r>
          <a:r>
            <a:rPr lang="el-GR" sz="1200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endParaRPr lang="el-GR" sz="1200" kern="1200" dirty="0"/>
        </a:p>
      </dsp:txBody>
      <dsp:txXfrm>
        <a:off x="189482" y="2152"/>
        <a:ext cx="1959554" cy="1175732"/>
      </dsp:txXfrm>
    </dsp:sp>
    <dsp:sp modelId="{03FAE13F-AADA-4EFD-8952-A132BE2C2049}">
      <dsp:nvSpPr>
        <dsp:cNvPr id="0" name=""/>
        <dsp:cNvSpPr/>
      </dsp:nvSpPr>
      <dsp:spPr>
        <a:xfrm>
          <a:off x="2344992" y="2152"/>
          <a:ext cx="1959554" cy="1175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Διασφάλιση</a:t>
          </a:r>
          <a:r>
            <a:rPr lang="el-GR" sz="1200" b="1" kern="12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sz="1200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εφαρμογής κανόνων </a:t>
          </a:r>
          <a:r>
            <a:rPr lang="el-GR" sz="1200" b="1" kern="1200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βιώσιμης Πρακτικής</a:t>
          </a:r>
          <a:endParaRPr lang="el-GR" sz="1200" kern="1200" dirty="0">
            <a:solidFill>
              <a:srgbClr val="394CDB"/>
            </a:solidFill>
          </a:endParaRPr>
        </a:p>
      </dsp:txBody>
      <dsp:txXfrm>
        <a:off x="2344992" y="2152"/>
        <a:ext cx="1959554" cy="1175732"/>
      </dsp:txXfrm>
    </dsp:sp>
    <dsp:sp modelId="{CF51D1AD-98F0-487E-A3B2-5648BCF33C73}">
      <dsp:nvSpPr>
        <dsp:cNvPr id="0" name=""/>
        <dsp:cNvSpPr/>
      </dsp:nvSpPr>
      <dsp:spPr>
        <a:xfrm>
          <a:off x="189482" y="1373841"/>
          <a:ext cx="1959554" cy="1175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Οργάνωση</a:t>
          </a:r>
          <a:r>
            <a:rPr lang="el-GR" sz="1200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sz="1200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της</a:t>
          </a:r>
          <a:r>
            <a:rPr lang="el-GR" sz="1200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sz="1200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επιχείρησης</a:t>
          </a:r>
        </a:p>
      </dsp:txBody>
      <dsp:txXfrm>
        <a:off x="189482" y="1373841"/>
        <a:ext cx="1959554" cy="1175732"/>
      </dsp:txXfrm>
    </dsp:sp>
    <dsp:sp modelId="{6AADB639-0BDC-4CD9-8A15-0A6ED2D4C72D}">
      <dsp:nvSpPr>
        <dsp:cNvPr id="0" name=""/>
        <dsp:cNvSpPr/>
      </dsp:nvSpPr>
      <dsp:spPr>
        <a:xfrm>
          <a:off x="2344992" y="1373841"/>
          <a:ext cx="1959554" cy="1175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Συνεχής </a:t>
          </a:r>
          <a:r>
            <a:rPr lang="el-GR" sz="1200" b="1" kern="1200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+mn-cs"/>
            </a:rPr>
            <a:t>παρακολούθηση/έλεγχοι</a:t>
          </a:r>
        </a:p>
      </dsp:txBody>
      <dsp:txXfrm>
        <a:off x="2344992" y="1373841"/>
        <a:ext cx="1959554" cy="1175732"/>
      </dsp:txXfrm>
    </dsp:sp>
    <dsp:sp modelId="{BE984921-EEFB-4101-8625-34CE364BCC86}">
      <dsp:nvSpPr>
        <dsp:cNvPr id="0" name=""/>
        <dsp:cNvSpPr/>
      </dsp:nvSpPr>
      <dsp:spPr>
        <a:xfrm>
          <a:off x="189482" y="2745529"/>
          <a:ext cx="1959554" cy="1175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Ιχνηλασιμότητα</a:t>
          </a:r>
          <a:r>
            <a:rPr lang="el-GR" sz="1200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sz="1200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&amp; εργαστηριακοί</a:t>
          </a:r>
          <a:r>
            <a:rPr lang="el-GR" sz="1200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sz="1200" b="1" kern="1200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έλεγχοι</a:t>
          </a:r>
          <a:r>
            <a:rPr lang="el-GR" sz="1200" b="1" kern="1200" dirty="0">
              <a:latin typeface="Arial" pitchFamily="34" charset="0"/>
            </a:rPr>
            <a:t> </a:t>
          </a:r>
          <a:r>
            <a:rPr lang="el-GR" sz="1200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προϊόντος</a:t>
          </a:r>
          <a:endParaRPr lang="el-GR" sz="1200" kern="1200" dirty="0"/>
        </a:p>
      </dsp:txBody>
      <dsp:txXfrm>
        <a:off x="189482" y="2745529"/>
        <a:ext cx="1959554" cy="1175732"/>
      </dsp:txXfrm>
    </dsp:sp>
    <dsp:sp modelId="{41B408C9-C7B3-42B2-A20E-4391BB5CBDE3}">
      <dsp:nvSpPr>
        <dsp:cNvPr id="0" name=""/>
        <dsp:cNvSpPr/>
      </dsp:nvSpPr>
      <dsp:spPr>
        <a:xfrm>
          <a:off x="2344992" y="2745529"/>
          <a:ext cx="1959554" cy="1175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>
              <a:solidFill>
                <a:srgbClr val="394C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Εκπαίδευση</a:t>
          </a:r>
          <a:r>
            <a:rPr lang="el-GR" sz="1200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 </a:t>
          </a:r>
          <a:r>
            <a:rPr lang="el-GR" sz="1200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rPr>
            <a:t>παραγωγών/εργαζομένων</a:t>
          </a:r>
          <a:endParaRPr lang="el-GR" sz="1200" kern="1200" dirty="0"/>
        </a:p>
      </dsp:txBody>
      <dsp:txXfrm>
        <a:off x="2344992" y="2745529"/>
        <a:ext cx="1959554" cy="117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F266A-DC98-4087-B60D-02029793A6B2}">
      <dsp:nvSpPr>
        <dsp:cNvPr id="0" name=""/>
        <dsp:cNvSpPr/>
      </dsp:nvSpPr>
      <dsp:spPr>
        <a:xfrm>
          <a:off x="3636642" y="3"/>
          <a:ext cx="2193164" cy="828562"/>
        </a:xfrm>
        <a:prstGeom prst="chevron">
          <a:avLst/>
        </a:prstGeom>
        <a:gradFill rotWithShape="0">
          <a:gsLst>
            <a:gs pos="7000">
              <a:srgbClr val="FFC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>
              <a:solidFill>
                <a:schemeClr val="accent6">
                  <a:lumMod val="10000"/>
                </a:schemeClr>
              </a:solidFill>
            </a:rPr>
            <a:t>ΠΡΟΙΟΝΤΑ ΠΙΣΤΟΠΟΙΗΜΕΝΗΣ ΠΟΙΟΤΗΤΑΣ</a:t>
          </a:r>
        </a:p>
      </dsp:txBody>
      <dsp:txXfrm>
        <a:off x="4050923" y="3"/>
        <a:ext cx="1364602" cy="828562"/>
      </dsp:txXfrm>
    </dsp:sp>
    <dsp:sp modelId="{7848985D-125F-4857-9BF9-722FD44C2177}">
      <dsp:nvSpPr>
        <dsp:cNvPr id="0" name=""/>
        <dsp:cNvSpPr/>
      </dsp:nvSpPr>
      <dsp:spPr>
        <a:xfrm>
          <a:off x="3730456" y="946388"/>
          <a:ext cx="2199109" cy="828562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2">
                <a:hueOff val="-290825"/>
                <a:satOff val="7581"/>
                <a:lumOff val="3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i="0" kern="1200" dirty="0">
              <a:solidFill>
                <a:schemeClr val="accent6">
                  <a:lumMod val="10000"/>
                </a:schemeClr>
              </a:solidFill>
            </a:rPr>
            <a:t>ΠΡΟΣΤΑΣΙΑ ΠΕΡΙΒΑΛΛΟΝΤΟΣ</a:t>
          </a:r>
          <a:endParaRPr lang="el-GR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4144737" y="946388"/>
        <a:ext cx="1370547" cy="828562"/>
      </dsp:txXfrm>
    </dsp:sp>
    <dsp:sp modelId="{61A445AC-264E-4CE1-BE11-CF845D144D92}">
      <dsp:nvSpPr>
        <dsp:cNvPr id="0" name=""/>
        <dsp:cNvSpPr/>
      </dsp:nvSpPr>
      <dsp:spPr>
        <a:xfrm>
          <a:off x="3730456" y="1890950"/>
          <a:ext cx="2071407" cy="828562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2">
                <a:hueOff val="-581649"/>
                <a:satOff val="15162"/>
                <a:lumOff val="64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0" i="0" kern="1200" dirty="0">
              <a:solidFill>
                <a:schemeClr val="accent6">
                  <a:lumMod val="10000"/>
                </a:schemeClr>
              </a:solidFill>
              <a:effectLst/>
            </a:rPr>
            <a:t>ΜΕΙΩΣΗ ΚΟΣΤΟΥΣ ΠΑΡΑΓΩΓΗΣ</a:t>
          </a:r>
          <a:endParaRPr lang="el-GR" sz="1100" kern="1200" dirty="0">
            <a:solidFill>
              <a:schemeClr val="accent6">
                <a:lumMod val="10000"/>
              </a:schemeClr>
            </a:solidFill>
            <a:effectLst/>
          </a:endParaRPr>
        </a:p>
      </dsp:txBody>
      <dsp:txXfrm>
        <a:off x="4144737" y="1890950"/>
        <a:ext cx="1242845" cy="828562"/>
      </dsp:txXfrm>
    </dsp:sp>
    <dsp:sp modelId="{E890007B-C187-415B-8072-C5D6851F8342}">
      <dsp:nvSpPr>
        <dsp:cNvPr id="0" name=""/>
        <dsp:cNvSpPr/>
      </dsp:nvSpPr>
      <dsp:spPr>
        <a:xfrm>
          <a:off x="4619939" y="2844642"/>
          <a:ext cx="2071407" cy="828562"/>
        </a:xfrm>
        <a:prstGeom prst="chevron">
          <a:avLst/>
        </a:prstGeom>
        <a:gradFill rotWithShape="0">
          <a:gsLst>
            <a:gs pos="87000">
              <a:srgbClr val="FFC000"/>
            </a:gs>
            <a:gs pos="6345">
              <a:srgbClr val="9BCF63"/>
            </a:gs>
            <a:gs pos="1408">
              <a:schemeClr val="accent2">
                <a:hueOff val="-872474"/>
                <a:satOff val="22743"/>
                <a:lumOff val="9706"/>
                <a:alphaOff val="0"/>
                <a:tint val="50000"/>
                <a:shade val="100000"/>
                <a:satMod val="350000"/>
              </a:schemeClr>
            </a:gs>
            <a:gs pos="25000">
              <a:schemeClr val="accent2">
                <a:hueOff val="-872474"/>
                <a:satOff val="22743"/>
                <a:lumOff val="9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>
              <a:solidFill>
                <a:schemeClr val="accent6">
                  <a:lumMod val="10000"/>
                </a:schemeClr>
              </a:solidFill>
            </a:rPr>
            <a:t>ΕΓΓΥΗΜΕΝΗ ΠΛΗΡΟΦΟΡΗΣΗ ΚΑΤΑΝΑΛΩΤΗ</a:t>
          </a:r>
        </a:p>
      </dsp:txBody>
      <dsp:txXfrm>
        <a:off x="5034220" y="2844642"/>
        <a:ext cx="1242845" cy="828562"/>
      </dsp:txXfrm>
    </dsp:sp>
    <dsp:sp modelId="{D38B134C-2A49-466B-87C9-D6311E459A90}">
      <dsp:nvSpPr>
        <dsp:cNvPr id="0" name=""/>
        <dsp:cNvSpPr/>
      </dsp:nvSpPr>
      <dsp:spPr>
        <a:xfrm>
          <a:off x="5581010" y="0"/>
          <a:ext cx="2257854" cy="828562"/>
        </a:xfrm>
        <a:prstGeom prst="chevron">
          <a:avLst/>
        </a:prstGeom>
        <a:gradFill rotWithShape="0">
          <a:gsLst>
            <a:gs pos="0">
              <a:schemeClr val="accent2">
                <a:hueOff val="-1163299"/>
                <a:satOff val="30323"/>
                <a:lumOff val="129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163299"/>
                <a:satOff val="30323"/>
                <a:lumOff val="129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0" i="0" kern="1200" dirty="0">
              <a:solidFill>
                <a:schemeClr val="accent6">
                  <a:lumMod val="10000"/>
                </a:schemeClr>
              </a:solidFill>
            </a:rPr>
            <a:t>ΔΙΑΚΡΙΣΗ</a:t>
          </a:r>
          <a:r>
            <a:rPr lang="el-GR" sz="1100" b="0" i="0" kern="1200" dirty="0"/>
            <a:t> </a:t>
          </a:r>
          <a:r>
            <a:rPr lang="el-GR" sz="1100" b="0" i="0" kern="1200" dirty="0">
              <a:solidFill>
                <a:schemeClr val="accent6">
                  <a:lumMod val="10000"/>
                </a:schemeClr>
              </a:solidFill>
            </a:rPr>
            <a:t>ΠΙΣΤΟΠΟΙΗΜΕΝΩΝ ΠΡΟΙΟΝΤΩΝ</a:t>
          </a:r>
          <a:endParaRPr lang="el-GR" sz="11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5995291" y="0"/>
        <a:ext cx="1429292" cy="828562"/>
      </dsp:txXfrm>
    </dsp:sp>
    <dsp:sp modelId="{357FEB2E-FF2F-459A-884E-F8CEEBD72FC6}">
      <dsp:nvSpPr>
        <dsp:cNvPr id="0" name=""/>
        <dsp:cNvSpPr/>
      </dsp:nvSpPr>
      <dsp:spPr>
        <a:xfrm>
          <a:off x="5575687" y="1912004"/>
          <a:ext cx="2128557" cy="828562"/>
        </a:xfrm>
        <a:prstGeom prst="chevron">
          <a:avLst/>
        </a:prstGeom>
        <a:gradFill rotWithShape="0">
          <a:gsLst>
            <a:gs pos="100000">
              <a:schemeClr val="accent3">
                <a:lumMod val="75000"/>
              </a:schemeClr>
            </a:gs>
            <a:gs pos="85200">
              <a:srgbClr val="BBF175"/>
            </a:gs>
            <a:gs pos="0">
              <a:schemeClr val="accent3">
                <a:lumMod val="75000"/>
              </a:schemeClr>
            </a:gs>
            <a:gs pos="99000">
              <a:schemeClr val="accent2">
                <a:hueOff val="-1454123"/>
                <a:satOff val="37904"/>
                <a:lumOff val="161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>
              <a:solidFill>
                <a:schemeClr val="accent6">
                  <a:lumMod val="10000"/>
                </a:schemeClr>
              </a:solidFill>
            </a:rPr>
            <a:t>ΑΥΞΗΣΗ ΠΡΟΣΤΙΘΕΜΕΝΗΣ ΑΞΙΑΣ ΠΡΟΪΟΝΤΩΝ</a:t>
          </a:r>
        </a:p>
      </dsp:txBody>
      <dsp:txXfrm>
        <a:off x="5989968" y="1912004"/>
        <a:ext cx="1299995" cy="828562"/>
      </dsp:txXfrm>
    </dsp:sp>
    <dsp:sp modelId="{97029FD8-7D0B-41D8-BA95-E1CAEB82F01D}">
      <dsp:nvSpPr>
        <dsp:cNvPr id="0" name=""/>
        <dsp:cNvSpPr/>
      </dsp:nvSpPr>
      <dsp:spPr>
        <a:xfrm>
          <a:off x="5680893" y="954334"/>
          <a:ext cx="2122488" cy="828562"/>
        </a:xfrm>
        <a:prstGeom prst="chevron">
          <a:avLst/>
        </a:prstGeom>
        <a:gradFill rotWithShape="0">
          <a:gsLst>
            <a:gs pos="10000">
              <a:srgbClr val="FFC000"/>
            </a:gs>
            <a:gs pos="91000">
              <a:srgbClr val="B8F56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>
              <a:solidFill>
                <a:schemeClr val="accent6">
                  <a:lumMod val="10000"/>
                </a:schemeClr>
              </a:solidFill>
            </a:rPr>
            <a:t>ΕΝΙΣΧΥΣΗ ΑΝΤΑΓΩΝΙΣΤΙΚΟ ΤΗΤΑΣ</a:t>
          </a:r>
        </a:p>
      </dsp:txBody>
      <dsp:txXfrm>
        <a:off x="6095174" y="954334"/>
        <a:ext cx="1293926" cy="828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8A500-A34F-40D7-B708-784842016DA5}">
      <dsp:nvSpPr>
        <dsp:cNvPr id="0" name=""/>
        <dsp:cNvSpPr/>
      </dsp:nvSpPr>
      <dsp:spPr>
        <a:xfrm>
          <a:off x="2147887" y="0"/>
          <a:ext cx="1431925" cy="933450"/>
        </a:xfrm>
        <a:prstGeom prst="trapezoid">
          <a:avLst>
            <a:gd name="adj" fmla="val 7670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ΥΠΑΑΤ</a:t>
          </a:r>
          <a:endParaRPr lang="el-GR" sz="2800" kern="1200" dirty="0"/>
        </a:p>
      </dsp:txBody>
      <dsp:txXfrm>
        <a:off x="2147887" y="0"/>
        <a:ext cx="1431925" cy="933450"/>
      </dsp:txXfrm>
    </dsp:sp>
    <dsp:sp modelId="{01A59F30-F602-4645-ADBB-FF6BCF6707EB}">
      <dsp:nvSpPr>
        <dsp:cNvPr id="0" name=""/>
        <dsp:cNvSpPr/>
      </dsp:nvSpPr>
      <dsp:spPr>
        <a:xfrm>
          <a:off x="1431925" y="933449"/>
          <a:ext cx="2863850" cy="933450"/>
        </a:xfrm>
        <a:prstGeom prst="trapezoid">
          <a:avLst>
            <a:gd name="adj" fmla="val 76701"/>
          </a:avLst>
        </a:prstGeom>
        <a:solidFill>
          <a:schemeClr val="accent2">
            <a:hueOff val="-581649"/>
            <a:satOff val="15162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ΕΛΓΟ - ΔΗΜΗΤΡΑ</a:t>
          </a:r>
        </a:p>
      </dsp:txBody>
      <dsp:txXfrm>
        <a:off x="1933098" y="933449"/>
        <a:ext cx="1861502" cy="933450"/>
      </dsp:txXfrm>
    </dsp:sp>
    <dsp:sp modelId="{5A6FD976-3174-41C4-940D-EBB6013D35A1}">
      <dsp:nvSpPr>
        <dsp:cNvPr id="0" name=""/>
        <dsp:cNvSpPr/>
      </dsp:nvSpPr>
      <dsp:spPr>
        <a:xfrm>
          <a:off x="715962" y="1866899"/>
          <a:ext cx="4295775" cy="933450"/>
        </a:xfrm>
        <a:prstGeom prst="trapezoid">
          <a:avLst>
            <a:gd name="adj" fmla="val 76701"/>
          </a:avLst>
        </a:prstGeom>
        <a:solidFill>
          <a:schemeClr val="accent2">
            <a:hueOff val="-1163299"/>
            <a:satOff val="30323"/>
            <a:lumOff val="129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Φορείς Πιστοποίησης</a:t>
          </a:r>
        </a:p>
      </dsp:txBody>
      <dsp:txXfrm>
        <a:off x="1467723" y="1866899"/>
        <a:ext cx="2792253" cy="933450"/>
      </dsp:txXfrm>
    </dsp:sp>
    <dsp:sp modelId="{219DDA90-36C3-4F93-8B22-A211D0945B07}">
      <dsp:nvSpPr>
        <dsp:cNvPr id="0" name=""/>
        <dsp:cNvSpPr/>
      </dsp:nvSpPr>
      <dsp:spPr>
        <a:xfrm>
          <a:off x="0" y="2800349"/>
          <a:ext cx="5727700" cy="933450"/>
        </a:xfrm>
        <a:prstGeom prst="trapezoid">
          <a:avLst>
            <a:gd name="adj" fmla="val 76701"/>
          </a:avLst>
        </a:prstGeom>
        <a:solidFill>
          <a:schemeClr val="accent2">
            <a:hueOff val="-1744948"/>
            <a:satOff val="45485"/>
            <a:lumOff val="194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Γεωργικές</a:t>
          </a:r>
          <a:r>
            <a:rPr lang="el-GR" sz="2900" kern="1200" dirty="0"/>
            <a:t> </a:t>
          </a:r>
          <a:r>
            <a:rPr lang="el-GR" sz="2400" kern="1200" dirty="0"/>
            <a:t>Εκμεταλλεύσεις Επιχειρήσεις</a:t>
          </a:r>
          <a:endParaRPr lang="el-GR" sz="2900" kern="1200" dirty="0"/>
        </a:p>
      </dsp:txBody>
      <dsp:txXfrm>
        <a:off x="1002347" y="2800349"/>
        <a:ext cx="3723005" cy="93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358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844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6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5180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0729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23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59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556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98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3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83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850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9300"/>
            <a:ext cx="6651625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85801" y="4740038"/>
            <a:ext cx="5486400" cy="4490562"/>
          </a:xfrm>
          <a:prstGeom prst="rect">
            <a:avLst/>
          </a:prstGeom>
        </p:spPr>
        <p:txBody>
          <a:bodyPr spcFirstLastPara="1" wrap="square" lIns="92330" tIns="92330" rIns="92330" bIns="9233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86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150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7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-9000" b="-9000"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5148775" y="1301000"/>
            <a:ext cx="3801039" cy="1669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l-GR" sz="3000" b="1" dirty="0">
                <a:solidFill>
                  <a:srgbClr val="8FBE5C"/>
                </a:solidFill>
              </a:rPr>
              <a:t>Πιστοποίηση και ταυτότητα αγροτικών προϊόντων:</a:t>
            </a:r>
            <a:br>
              <a:rPr lang="el-GR" sz="3000" b="1" dirty="0">
                <a:solidFill>
                  <a:srgbClr val="8FBE5C"/>
                </a:solidFill>
              </a:rPr>
            </a:br>
            <a:endParaRPr sz="3000" b="1" dirty="0">
              <a:solidFill>
                <a:srgbClr val="8FBE5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93533" y="4182534"/>
            <a:ext cx="5689600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rgbClr val="1F30A9"/>
                </a:solidFill>
              </a:rPr>
              <a:t>Μαίρη Σπέντζου</a:t>
            </a:r>
          </a:p>
          <a:p>
            <a:pPr algn="ctr"/>
            <a:r>
              <a:rPr lang="el-GR" sz="1200" dirty="0">
                <a:solidFill>
                  <a:srgbClr val="1F30A9"/>
                </a:solidFill>
              </a:rPr>
              <a:t>Γεωπόνος - Επιστήμης &amp; Τεχνολογίας Τροφίμων</a:t>
            </a:r>
            <a:r>
              <a:rPr lang="en-US" sz="1200" dirty="0">
                <a:solidFill>
                  <a:srgbClr val="1F30A9"/>
                </a:solidFill>
              </a:rPr>
              <a:t>,</a:t>
            </a:r>
            <a:r>
              <a:rPr lang="el-GR" sz="1200" dirty="0">
                <a:solidFill>
                  <a:srgbClr val="1F30A9"/>
                </a:solidFill>
              </a:rPr>
              <a:t> Μ</a:t>
            </a:r>
            <a:r>
              <a:rPr lang="en-US" sz="1200" dirty="0" err="1">
                <a:solidFill>
                  <a:srgbClr val="1F30A9"/>
                </a:solidFill>
              </a:rPr>
              <a:t>Sc</a:t>
            </a:r>
            <a:endParaRPr lang="el-GR" sz="1200" dirty="0">
              <a:solidFill>
                <a:srgbClr val="1F30A9"/>
              </a:solidFill>
            </a:endParaRPr>
          </a:p>
          <a:p>
            <a:pPr algn="ctr"/>
            <a:r>
              <a:rPr lang="el-GR" sz="1200" dirty="0">
                <a:solidFill>
                  <a:srgbClr val="1F30A9"/>
                </a:solidFill>
              </a:rPr>
              <a:t>Προϊσταμένη Τμήματος Επίβλεψης Ιδιωτικών Φορέων &amp; Προδιαγραφών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9114" y="3033325"/>
            <a:ext cx="36524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400" b="1" dirty="0">
                <a:solidFill>
                  <a:srgbClr val="8FBE5C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πρότυπα </a:t>
            </a:r>
            <a:r>
              <a:rPr lang="en-US" sz="3400" b="1" dirty="0">
                <a:solidFill>
                  <a:srgbClr val="8FBE5C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AGRO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88763" y="3010612"/>
            <a:ext cx="3474253" cy="12754"/>
          </a:xfrm>
          <a:prstGeom prst="line">
            <a:avLst/>
          </a:prstGeom>
          <a:ln w="38100" cmpd="sng">
            <a:solidFill>
              <a:srgbClr val="9BCF63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441810" y="141936"/>
            <a:ext cx="16209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b="1" dirty="0">
                <a:solidFill>
                  <a:srgbClr val="608C28"/>
                </a:solidFill>
                <a:latin typeface="Arial" panose="020B0604020202020204" pitchFamily="34" charset="0"/>
                <a:cs typeface="Arial" panose="020B0604020202020204" pitchFamily="34" charset="0"/>
                <a:sym typeface="Dosis ExtraLight"/>
              </a:rPr>
              <a:t>Ημερίδα </a:t>
            </a:r>
            <a:r>
              <a:rPr lang="el-GR" sz="1100" b="1" i="1" dirty="0" err="1">
                <a:solidFill>
                  <a:srgbClr val="1F30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Dosis ExtraLight"/>
              </a:rPr>
              <a:t>αδμθ</a:t>
            </a:r>
            <a:r>
              <a:rPr lang="el-GR" sz="1100" b="1" dirty="0">
                <a:solidFill>
                  <a:srgbClr val="608C28"/>
                </a:solidFill>
                <a:latin typeface="Arial" panose="020B0604020202020204" pitchFamily="34" charset="0"/>
                <a:cs typeface="Arial" panose="020B0604020202020204" pitchFamily="34" charset="0"/>
                <a:sym typeface="Dosis ExtraLight"/>
              </a:rPr>
              <a:t> </a:t>
            </a:r>
            <a:r>
              <a:rPr lang="en-US" sz="1100" b="1" dirty="0">
                <a:solidFill>
                  <a:srgbClr val="608C28"/>
                </a:solidFill>
                <a:latin typeface="Arial" panose="020B0604020202020204" pitchFamily="34" charset="0"/>
                <a:cs typeface="Arial" panose="020B0604020202020204" pitchFamily="34" charset="0"/>
                <a:sym typeface="Dosis ExtraLight"/>
              </a:rPr>
              <a:t>202</a:t>
            </a:r>
            <a:r>
              <a:rPr lang="el-GR" sz="1100" b="1" dirty="0">
                <a:solidFill>
                  <a:srgbClr val="608C28"/>
                </a:solidFill>
                <a:latin typeface="Arial" panose="020B0604020202020204" pitchFamily="34" charset="0"/>
                <a:cs typeface="Arial" panose="020B0604020202020204" pitchFamily="34" charset="0"/>
                <a:sym typeface="Dosis ExtraLight"/>
              </a:rPr>
              <a:t>1</a:t>
            </a:r>
            <a:endParaRPr lang="en-US" sz="1100" b="1" dirty="0">
              <a:solidFill>
                <a:srgbClr val="608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6700" t="8649" r="3474" b="3730"/>
          <a:stretch/>
        </p:blipFill>
        <p:spPr>
          <a:xfrm>
            <a:off x="389467" y="355601"/>
            <a:ext cx="1532467" cy="1498600"/>
          </a:xfrm>
          <a:prstGeom prst="rect">
            <a:avLst/>
          </a:prstGeom>
          <a:ln w="3175" cap="sq" cmpd="sng">
            <a:solidFill>
              <a:srgbClr val="456F27"/>
            </a:solidFill>
            <a:prstDash val="solid"/>
            <a:miter lim="800000"/>
          </a:ln>
          <a:effectLst/>
        </p:spPr>
      </p:pic>
      <p:sp>
        <p:nvSpPr>
          <p:cNvPr id="24" name="Oval 23"/>
          <p:cNvSpPr/>
          <p:nvPr/>
        </p:nvSpPr>
        <p:spPr>
          <a:xfrm>
            <a:off x="2177603" y="-118533"/>
            <a:ext cx="1058333" cy="965200"/>
          </a:xfrm>
          <a:prstGeom prst="ellipse">
            <a:avLst/>
          </a:prstGeom>
          <a:solidFill>
            <a:srgbClr val="B8F56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t="-18000" r="42000" b="-7000"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74865" y="-919942"/>
            <a:ext cx="2344190" cy="2276348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687069" y="3351798"/>
            <a:ext cx="1950604" cy="1955871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4463860" y="1130671"/>
            <a:ext cx="4224788" cy="2539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100000"/>
              <a:buFont typeface="Wingdings" charset="2"/>
              <a:buChar char="v"/>
            </a:pPr>
            <a:r>
              <a:rPr lang="el-GR" sz="2000" dirty="0">
                <a:solidFill>
                  <a:schemeClr val="accent6">
                    <a:lumMod val="10000"/>
                  </a:schemeClr>
                </a:solidFill>
              </a:rPr>
              <a:t>Ακατάλληλο θαλάσσιο περιβάλλον στις περιοχές καλλιέργειας</a:t>
            </a:r>
          </a:p>
          <a:p>
            <a:pPr>
              <a:buSzPct val="100000"/>
              <a:buFont typeface="Wingdings" charset="2"/>
              <a:buChar char="v"/>
            </a:pPr>
            <a:r>
              <a:rPr lang="el-GR" sz="2000" dirty="0">
                <a:solidFill>
                  <a:schemeClr val="accent6">
                    <a:lumMod val="10000"/>
                  </a:schemeClr>
                </a:solidFill>
              </a:rPr>
              <a:t>Ρύπανση θαλάσσιου και χερσαίου περιβάλλοντος</a:t>
            </a:r>
          </a:p>
          <a:p>
            <a:pPr>
              <a:buSzPct val="100000"/>
              <a:buFont typeface="Wingdings" charset="2"/>
              <a:buChar char="v"/>
            </a:pPr>
            <a:r>
              <a:rPr lang="el-GR" sz="2000" dirty="0">
                <a:solidFill>
                  <a:schemeClr val="accent6">
                    <a:lumMod val="10000"/>
                  </a:schemeClr>
                </a:solidFill>
              </a:rPr>
              <a:t>Μεγάλο </a:t>
            </a:r>
            <a:r>
              <a:rPr lang="el-GR" sz="2000" dirty="0" err="1">
                <a:solidFill>
                  <a:schemeClr val="accent6">
                    <a:lumMod val="10000"/>
                  </a:schemeClr>
                </a:solidFill>
              </a:rPr>
              <a:t>επιβιοτικό</a:t>
            </a:r>
            <a:r>
              <a:rPr lang="el-GR" sz="2000" dirty="0">
                <a:solidFill>
                  <a:schemeClr val="accent6">
                    <a:lumMod val="10000"/>
                  </a:schemeClr>
                </a:solidFill>
              </a:rPr>
              <a:t> φορτίο</a:t>
            </a:r>
          </a:p>
          <a:p>
            <a:pPr>
              <a:buSzPct val="100000"/>
              <a:buFont typeface="Wingdings" charset="2"/>
              <a:buChar char="v"/>
            </a:pPr>
            <a:r>
              <a:rPr lang="el-GR" sz="2000" dirty="0">
                <a:solidFill>
                  <a:schemeClr val="accent6">
                    <a:lumMod val="10000"/>
                  </a:schemeClr>
                </a:solidFill>
              </a:rPr>
              <a:t>Μη εφαρμογή ορθών πρακτικών για βιώσιμη </a:t>
            </a:r>
            <a:r>
              <a:rPr lang="el-GR" sz="2000" dirty="0" err="1">
                <a:solidFill>
                  <a:schemeClr val="accent6">
                    <a:lumMod val="10000"/>
                  </a:schemeClr>
                </a:solidFill>
              </a:rPr>
              <a:t>μυδοκαλλιέργεια</a:t>
            </a:r>
            <a:endParaRPr lang="el-GR" sz="20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SzPct val="100000"/>
              <a:buFont typeface="Wingdings" charset="2"/>
              <a:buChar char="v"/>
            </a:pPr>
            <a:r>
              <a:rPr lang="el-GR" sz="2000" dirty="0">
                <a:solidFill>
                  <a:schemeClr val="accent6">
                    <a:lumMod val="10000"/>
                  </a:schemeClr>
                </a:solidFill>
              </a:rPr>
              <a:t>Έλλειμμα ελέγχων τελικού προϊόντος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lang="el-GR" sz="1800" dirty="0">
              <a:solidFill>
                <a:srgbClr val="10181E"/>
              </a:solidFill>
            </a:endParaRPr>
          </a:p>
        </p:txBody>
      </p:sp>
      <p:sp>
        <p:nvSpPr>
          <p:cNvPr id="5" name="Google Shape;113;p15"/>
          <p:cNvSpPr txBox="1">
            <a:spLocks/>
          </p:cNvSpPr>
          <p:nvPr/>
        </p:nvSpPr>
        <p:spPr>
          <a:xfrm>
            <a:off x="1206451" y="258689"/>
            <a:ext cx="7695779" cy="626742"/>
          </a:xfrm>
          <a:prstGeom prst="rect">
            <a:avLst/>
          </a:prstGeom>
          <a:noFill/>
          <a:ln w="6350" cmpd="sng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</a:rPr>
              <a:t>Κύρια προβλήματα στη </a:t>
            </a:r>
            <a:r>
              <a:rPr lang="el-GR" sz="2400" dirty="0" err="1">
                <a:solidFill>
                  <a:srgbClr val="8FBE5C"/>
                </a:solidFill>
              </a:rPr>
              <a:t>μυδοκαλλιέργεια</a:t>
            </a:r>
            <a:r>
              <a:rPr lang="el-GR" sz="2400" dirty="0">
                <a:solidFill>
                  <a:srgbClr val="8FBE5C"/>
                </a:solidFill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32467" y="808567"/>
            <a:ext cx="7255933" cy="0"/>
          </a:xfrm>
          <a:prstGeom prst="line">
            <a:avLst/>
          </a:prstGeom>
          <a:ln>
            <a:solidFill>
              <a:srgbClr val="4184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701" t="8649" r="4466" b="35907"/>
          <a:stretch/>
        </p:blipFill>
        <p:spPr>
          <a:xfrm>
            <a:off x="265796" y="169333"/>
            <a:ext cx="1299028" cy="81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 Box 670"/>
          <p:cNvSpPr txBox="1">
            <a:spLocks noChangeArrowheads="1"/>
          </p:cNvSpPr>
          <p:nvPr/>
        </p:nvSpPr>
        <p:spPr bwMode="auto">
          <a:xfrm>
            <a:off x="93133" y="4839760"/>
            <a:ext cx="16466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FCCE2E42-635B-714E-9354-AA619257086B}"/>
              </a:ext>
            </a:extLst>
          </p:cNvPr>
          <p:cNvSpPr txBox="1"/>
          <p:nvPr/>
        </p:nvSpPr>
        <p:spPr>
          <a:xfrm>
            <a:off x="2082800" y="3285067"/>
            <a:ext cx="18473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34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8000" r="7000" b="-12000"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952626" y="-454211"/>
            <a:ext cx="1881506" cy="1846730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19916" y="4209825"/>
            <a:ext cx="1617400" cy="1488592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145;p19"/>
          <p:cNvSpPr txBox="1">
            <a:spLocks/>
          </p:cNvSpPr>
          <p:nvPr/>
        </p:nvSpPr>
        <p:spPr>
          <a:xfrm>
            <a:off x="3677620" y="1176867"/>
            <a:ext cx="4653580" cy="3771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r>
              <a:rPr lang="el-GR" sz="1800" dirty="0"/>
              <a:t>Σχεδιασμός νέας προδιαγραφής για τη </a:t>
            </a:r>
            <a:r>
              <a:rPr lang="el-GR" sz="1800" dirty="0" err="1"/>
              <a:t>μυδοκαλλιέργεια</a:t>
            </a:r>
            <a:endParaRPr lang="el-GR" sz="1800" dirty="0"/>
          </a:p>
          <a:p>
            <a:pPr marL="457200" indent="-3810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r>
              <a:rPr lang="el-GR" sz="1800" dirty="0"/>
              <a:t>Συγκρότηση Τεχνικής Επιτροπής</a:t>
            </a:r>
          </a:p>
          <a:p>
            <a:pPr marL="457200" indent="-3810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r>
              <a:rPr lang="el-GR" sz="1800" dirty="0"/>
              <a:t>Εντοπισμός βασικών απαιτήσεων (επίλυση προβλημάτων, παρακολούθηση, μετρήσεις, ιχνηλασιμότητα, ποιοτικά χαρακτηριστικά, καταγραφές-αρχεία </a:t>
            </a:r>
            <a:r>
              <a:rPr lang="el-GR" sz="1800" dirty="0" err="1"/>
              <a:t>κλπ</a:t>
            </a:r>
            <a:r>
              <a:rPr lang="el-GR" sz="1800" dirty="0"/>
              <a:t>)</a:t>
            </a:r>
          </a:p>
          <a:p>
            <a:pPr marL="457200" indent="-38100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r>
              <a:rPr lang="el-GR" sz="1800" dirty="0"/>
              <a:t>Πιστοποίηση προϊόντων – εθνικό σήμα</a:t>
            </a:r>
          </a:p>
          <a:p>
            <a:pPr marL="457200" indent="-38100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r>
              <a:rPr lang="el-GR" sz="1800" dirty="0"/>
              <a:t>Αξιοποίηση τεχνολογίας για τη διασφάλιση της τήρησης των απαιτήσεων</a:t>
            </a:r>
          </a:p>
          <a:p>
            <a:pPr marL="457200" indent="-381000">
              <a:lnSpc>
                <a:spcPts val="8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endParaRPr lang="el-GR" sz="1100" dirty="0"/>
          </a:p>
        </p:txBody>
      </p:sp>
      <p:sp>
        <p:nvSpPr>
          <p:cNvPr id="11" name="Google Shape;113;p15"/>
          <p:cNvSpPr txBox="1">
            <a:spLocks/>
          </p:cNvSpPr>
          <p:nvPr/>
        </p:nvSpPr>
        <p:spPr>
          <a:xfrm>
            <a:off x="1231852" y="195189"/>
            <a:ext cx="7463416" cy="662061"/>
          </a:xfrm>
          <a:prstGeom prst="rect">
            <a:avLst/>
          </a:prstGeom>
          <a:noFill/>
          <a:ln w="6350" cmpd="sng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</a:rPr>
              <a:t>Πρόταση: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135564" y="777365"/>
            <a:ext cx="5559704" cy="0"/>
          </a:xfrm>
          <a:prstGeom prst="line">
            <a:avLst/>
          </a:prstGeom>
          <a:ln>
            <a:solidFill>
              <a:srgbClr val="4184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6701" t="8649" r="4466" b="35907"/>
          <a:stretch/>
        </p:blipFill>
        <p:spPr>
          <a:xfrm>
            <a:off x="1850629" y="212749"/>
            <a:ext cx="1299028" cy="81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-550945" y="2895600"/>
            <a:ext cx="1530557" cy="1638300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70"/>
          <p:cNvSpPr txBox="1">
            <a:spLocks noChangeArrowheads="1"/>
          </p:cNvSpPr>
          <p:nvPr/>
        </p:nvSpPr>
        <p:spPr bwMode="auto">
          <a:xfrm>
            <a:off x="93133" y="4839760"/>
            <a:ext cx="16466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</p:spTree>
    <p:extLst>
      <p:ext uri="{BB962C8B-B14F-4D97-AF65-F5344CB8AC3E}">
        <p14:creationId xmlns:p14="http://schemas.microsoft.com/office/powerpoint/2010/main" val="310963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-687069" y="3351798"/>
            <a:ext cx="1929968" cy="1955871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83181" y="-680995"/>
            <a:ext cx="2234629" cy="2056939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26;p16"/>
          <p:cNvSpPr/>
          <p:nvPr/>
        </p:nvSpPr>
        <p:spPr>
          <a:xfrm rot="1553879">
            <a:off x="6983695" y="3994373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-7428817">
            <a:off x="8033808" y="30078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3;p15"/>
          <p:cNvSpPr txBox="1">
            <a:spLocks/>
          </p:cNvSpPr>
          <p:nvPr/>
        </p:nvSpPr>
        <p:spPr>
          <a:xfrm>
            <a:off x="1231851" y="195189"/>
            <a:ext cx="7559724" cy="626742"/>
          </a:xfrm>
          <a:prstGeom prst="rect">
            <a:avLst/>
          </a:prstGeom>
          <a:noFill/>
          <a:ln w="6350" cmpd="sng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</a:rPr>
              <a:t>Πληροφοριακό Σύστημα - </a:t>
            </a:r>
            <a:r>
              <a:rPr lang="en-US" sz="2000" b="1" dirty="0" err="1">
                <a:ln w="3175" cmpd="sng">
                  <a:solidFill>
                    <a:srgbClr val="6CA531"/>
                  </a:solidFill>
                  <a:prstDash val="solid"/>
                </a:ln>
                <a:solidFill>
                  <a:srgbClr val="7EB44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yuthaya"/>
                <a:ea typeface="Arial"/>
                <a:cs typeface="Ayuthaya"/>
              </a:rPr>
              <a:t>iAGRO</a:t>
            </a:r>
            <a:endParaRPr lang="el-GR" sz="2000" b="1" dirty="0">
              <a:ln w="3175" cmpd="sng">
                <a:solidFill>
                  <a:srgbClr val="6CA531"/>
                </a:solidFill>
                <a:prstDash val="solid"/>
              </a:ln>
              <a:solidFill>
                <a:srgbClr val="7EB44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yuthaya"/>
              <a:ea typeface="Arial"/>
              <a:cs typeface="Ayuthay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57867" y="745067"/>
            <a:ext cx="7196666" cy="8467"/>
          </a:xfrm>
          <a:prstGeom prst="line">
            <a:avLst/>
          </a:prstGeom>
          <a:ln>
            <a:solidFill>
              <a:srgbClr val="4184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701" t="8649" r="4466" b="35907"/>
          <a:stretch/>
        </p:blipFill>
        <p:spPr>
          <a:xfrm>
            <a:off x="226719" y="159563"/>
            <a:ext cx="1299028" cy="81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DC19B0-96F9-4208-950D-07EB8C1CC25A}"/>
              </a:ext>
            </a:extLst>
          </p:cNvPr>
          <p:cNvSpPr txBox="1">
            <a:spLocks/>
          </p:cNvSpPr>
          <p:nvPr/>
        </p:nvSpPr>
        <p:spPr>
          <a:xfrm>
            <a:off x="214924" y="1057166"/>
            <a:ext cx="4415691" cy="216668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l-GR" sz="600" u="sng" dirty="0">
              <a:solidFill>
                <a:srgbClr val="0000FF"/>
              </a:solidFill>
              <a:latin typeface="Pontano Sans"/>
              <a:ea typeface="Pontano Sans"/>
              <a:cs typeface="Pontano Sans"/>
            </a:endParaRPr>
          </a:p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l-GR" sz="1700" u="sng" dirty="0">
                <a:solidFill>
                  <a:srgbClr val="0000FF"/>
                </a:solidFill>
                <a:latin typeface="Pontano Sans"/>
                <a:ea typeface="Pontano Sans"/>
                <a:cs typeface="Pontano Sans"/>
              </a:rPr>
              <a:t>Καταχώρηση στοιχείων:</a:t>
            </a:r>
          </a:p>
          <a:p>
            <a:pPr marL="285750" indent="-285750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el-GR" sz="1700" dirty="0">
                <a:solidFill>
                  <a:srgbClr val="10181E"/>
                </a:solidFill>
                <a:latin typeface="Pontano Sans"/>
                <a:ea typeface="Pontano Sans"/>
                <a:cs typeface="Pontano Sans"/>
              </a:rPr>
              <a:t>εκμεταλλεύσεων &amp; επιχειρήσεων</a:t>
            </a:r>
          </a:p>
          <a:p>
            <a:pPr marL="285750" indent="-285750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el-GR" sz="1700" dirty="0">
                <a:solidFill>
                  <a:srgbClr val="10181E"/>
                </a:solidFill>
                <a:latin typeface="Pontano Sans"/>
                <a:ea typeface="Pontano Sans"/>
                <a:cs typeface="Pontano Sans"/>
              </a:rPr>
              <a:t>Φορέων Πιστοποίησης</a:t>
            </a:r>
          </a:p>
          <a:p>
            <a:pPr marL="285750" indent="-285750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el-GR" sz="1700" dirty="0">
                <a:solidFill>
                  <a:srgbClr val="10181E"/>
                </a:solidFill>
                <a:latin typeface="Pontano Sans"/>
                <a:ea typeface="Pontano Sans"/>
                <a:cs typeface="Pontano Sans"/>
              </a:rPr>
              <a:t>παραγωγής (εκτιμήσεις, απολογισμός)</a:t>
            </a:r>
          </a:p>
          <a:p>
            <a:pPr marL="285750" indent="-285750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el-GR" sz="1700" dirty="0">
                <a:solidFill>
                  <a:srgbClr val="10181E"/>
                </a:solidFill>
                <a:latin typeface="Pontano Sans"/>
                <a:ea typeface="Pontano Sans"/>
                <a:cs typeface="Pontano Sans"/>
              </a:rPr>
              <a:t>αιτήσεων &amp; συμβάσεων πιστοποίησης</a:t>
            </a:r>
          </a:p>
          <a:p>
            <a:pPr marL="285750" indent="-285750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el-GR" sz="1700" dirty="0">
                <a:solidFill>
                  <a:srgbClr val="10181E"/>
                </a:solidFill>
                <a:latin typeface="Pontano Sans"/>
                <a:ea typeface="Pontano Sans"/>
                <a:cs typeface="Pontano Sans"/>
              </a:rPr>
              <a:t>Πιστοποιητικών</a:t>
            </a:r>
          </a:p>
          <a:p>
            <a:pPr marL="285750" indent="-285750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el-GR" sz="1700" dirty="0">
                <a:solidFill>
                  <a:srgbClr val="10181E"/>
                </a:solidFill>
                <a:latin typeface="Pontano Sans"/>
                <a:ea typeface="Pontano Sans"/>
                <a:cs typeface="Pontano Sans"/>
              </a:rPr>
              <a:t>επιθεωρήσεων, δειγματοληψιών, </a:t>
            </a:r>
          </a:p>
          <a:p>
            <a:pPr marL="285750" indent="-285750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el-GR" sz="1700" dirty="0">
                <a:solidFill>
                  <a:srgbClr val="10181E"/>
                </a:solidFill>
                <a:latin typeface="Pontano Sans"/>
                <a:ea typeface="Pontano Sans"/>
                <a:cs typeface="Pontano Sans"/>
              </a:rPr>
              <a:t>επίβλεψης, ελέγχου αγοράς και κυρώσεων</a:t>
            </a:r>
          </a:p>
        </p:txBody>
      </p:sp>
      <p:cxnSp>
        <p:nvCxnSpPr>
          <p:cNvPr id="15" name="Straight Connector 14"/>
          <p:cNvCxnSpPr>
            <a:endCxn id="13" idx="1"/>
          </p:cNvCxnSpPr>
          <p:nvPr/>
        </p:nvCxnSpPr>
        <p:spPr>
          <a:xfrm>
            <a:off x="214923" y="1074615"/>
            <a:ext cx="1" cy="1065892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7462" y="1143000"/>
            <a:ext cx="840153" cy="2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35938" y="4880707"/>
            <a:ext cx="1221153" cy="9769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326184" y="4347308"/>
            <a:ext cx="7816" cy="628231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670"/>
          <p:cNvSpPr txBox="1">
            <a:spLocks noChangeArrowheads="1"/>
          </p:cNvSpPr>
          <p:nvPr/>
        </p:nvSpPr>
        <p:spPr bwMode="auto">
          <a:xfrm>
            <a:off x="93133" y="4839760"/>
            <a:ext cx="267413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νέων προτύπων </a:t>
            </a:r>
            <a:r>
              <a:rPr lang="en-US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AGRO 2</a:t>
            </a:r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4"/>
          <a:srcRect l="-1" t="10172" r="1052" b="5027"/>
          <a:stretch/>
        </p:blipFill>
        <p:spPr>
          <a:xfrm>
            <a:off x="76200" y="727620"/>
            <a:ext cx="9067800" cy="43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1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-687069" y="3351798"/>
            <a:ext cx="1929968" cy="1955871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83181" y="-680995"/>
            <a:ext cx="2234629" cy="2056939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26;p16"/>
          <p:cNvSpPr/>
          <p:nvPr/>
        </p:nvSpPr>
        <p:spPr>
          <a:xfrm rot="1553879">
            <a:off x="6983695" y="3994373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-7428817">
            <a:off x="8033808" y="30078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3;p15"/>
          <p:cNvSpPr txBox="1">
            <a:spLocks/>
          </p:cNvSpPr>
          <p:nvPr/>
        </p:nvSpPr>
        <p:spPr>
          <a:xfrm>
            <a:off x="1231851" y="195189"/>
            <a:ext cx="7559724" cy="626742"/>
          </a:xfrm>
          <a:prstGeom prst="rect">
            <a:avLst/>
          </a:prstGeom>
          <a:noFill/>
          <a:ln w="6350" cmpd="sng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</a:rPr>
              <a:t>Πληροφοριακό Σύστημα - </a:t>
            </a:r>
            <a:r>
              <a:rPr lang="en-US" sz="2000" b="1" dirty="0" err="1">
                <a:ln w="3175" cmpd="sng">
                  <a:solidFill>
                    <a:srgbClr val="6CA531"/>
                  </a:solidFill>
                  <a:prstDash val="solid"/>
                </a:ln>
                <a:solidFill>
                  <a:srgbClr val="7EB44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yuthaya"/>
                <a:ea typeface="Arial"/>
                <a:cs typeface="Ayuthaya"/>
              </a:rPr>
              <a:t>iAGRO</a:t>
            </a:r>
            <a:endParaRPr lang="el-GR" sz="2000" b="1" dirty="0">
              <a:ln w="3175" cmpd="sng">
                <a:solidFill>
                  <a:srgbClr val="6CA531"/>
                </a:solidFill>
                <a:prstDash val="solid"/>
              </a:ln>
              <a:solidFill>
                <a:srgbClr val="7EB44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yuthaya"/>
              <a:ea typeface="Arial"/>
              <a:cs typeface="Ayuthay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57867" y="745067"/>
            <a:ext cx="7196666" cy="8467"/>
          </a:xfrm>
          <a:prstGeom prst="line">
            <a:avLst/>
          </a:prstGeom>
          <a:ln>
            <a:solidFill>
              <a:srgbClr val="4184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701" t="8649" r="4466" b="35907"/>
          <a:stretch/>
        </p:blipFill>
        <p:spPr>
          <a:xfrm>
            <a:off x="226719" y="159563"/>
            <a:ext cx="1299028" cy="81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Text Box 670"/>
          <p:cNvSpPr txBox="1">
            <a:spLocks noChangeArrowheads="1"/>
          </p:cNvSpPr>
          <p:nvPr/>
        </p:nvSpPr>
        <p:spPr bwMode="auto">
          <a:xfrm>
            <a:off x="93133" y="4881963"/>
            <a:ext cx="16466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4"/>
          <a:srcRect l="-129" t="10984" r="730" b="4917"/>
          <a:stretch/>
        </p:blipFill>
        <p:spPr>
          <a:xfrm>
            <a:off x="829103" y="1055077"/>
            <a:ext cx="8133235" cy="38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35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-687069" y="3351798"/>
            <a:ext cx="1929968" cy="1955871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83181" y="-680995"/>
            <a:ext cx="2234629" cy="2056939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26;p16"/>
          <p:cNvSpPr/>
          <p:nvPr/>
        </p:nvSpPr>
        <p:spPr>
          <a:xfrm rot="1553879">
            <a:off x="6983695" y="3994373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-7428817">
            <a:off x="8033808" y="30078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3;p15"/>
          <p:cNvSpPr txBox="1">
            <a:spLocks/>
          </p:cNvSpPr>
          <p:nvPr/>
        </p:nvSpPr>
        <p:spPr>
          <a:xfrm>
            <a:off x="1231851" y="195189"/>
            <a:ext cx="7559724" cy="626742"/>
          </a:xfrm>
          <a:prstGeom prst="rect">
            <a:avLst/>
          </a:prstGeom>
          <a:noFill/>
          <a:ln w="6350" cmpd="sng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</a:rPr>
              <a:t>Νέες τεχνολογίες</a:t>
            </a:r>
            <a:endParaRPr lang="el-GR" sz="2000" b="1" dirty="0">
              <a:ln w="3175" cmpd="sng">
                <a:solidFill>
                  <a:srgbClr val="6CA531"/>
                </a:solidFill>
                <a:prstDash val="solid"/>
              </a:ln>
              <a:solidFill>
                <a:srgbClr val="7EB44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yuthaya"/>
              <a:ea typeface="Arial"/>
              <a:cs typeface="Ayuthay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57867" y="745067"/>
            <a:ext cx="7196666" cy="8467"/>
          </a:xfrm>
          <a:prstGeom prst="line">
            <a:avLst/>
          </a:prstGeom>
          <a:ln>
            <a:solidFill>
              <a:srgbClr val="4184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701" t="8649" r="4466" b="35907"/>
          <a:stretch/>
        </p:blipFill>
        <p:spPr>
          <a:xfrm>
            <a:off x="226719" y="159563"/>
            <a:ext cx="1299028" cy="81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/>
          <a:srcRect l="-1" t="8620" r="19094" b="7845"/>
          <a:stretch/>
        </p:blipFill>
        <p:spPr>
          <a:xfrm>
            <a:off x="2146737" y="914401"/>
            <a:ext cx="6831818" cy="4002258"/>
          </a:xfrm>
          <a:prstGeom prst="rect">
            <a:avLst/>
          </a:prstGeom>
        </p:spPr>
      </p:pic>
      <p:sp>
        <p:nvSpPr>
          <p:cNvPr id="27" name="Text Box 670"/>
          <p:cNvSpPr txBox="1">
            <a:spLocks noChangeArrowheads="1"/>
          </p:cNvSpPr>
          <p:nvPr/>
        </p:nvSpPr>
        <p:spPr bwMode="auto">
          <a:xfrm>
            <a:off x="86100" y="4846793"/>
            <a:ext cx="16466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5"/>
          <a:srcRect l="31376" r="31199" b="1050"/>
          <a:stretch/>
        </p:blipFill>
        <p:spPr>
          <a:xfrm>
            <a:off x="3214301" y="3073791"/>
            <a:ext cx="1285758" cy="191215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88" y="2778369"/>
            <a:ext cx="2598567" cy="1732378"/>
          </a:xfrm>
          <a:prstGeom prst="rect">
            <a:avLst/>
          </a:prstGeom>
        </p:spPr>
      </p:pic>
      <p:sp>
        <p:nvSpPr>
          <p:cNvPr id="13" name="Text Box 670">
            <a:extLst>
              <a:ext uri="{FF2B5EF4-FFF2-40B4-BE49-F238E27FC236}">
                <a16:creationId xmlns:a16="http://schemas.microsoft.com/office/drawing/2014/main" id="{2074AA53-99D0-A44E-8638-947FF477F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96" y="1832513"/>
            <a:ext cx="866504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l-GR" sz="100" dirty="0">
              <a:solidFill>
                <a:srgbClr val="7EB44A"/>
              </a:solidFill>
              <a:effectLst>
                <a:outerShdw blurRad="38100" dist="38100" dir="2700000" algn="tl">
                  <a:srgbClr val="DDDDDD"/>
                </a:outerShdw>
              </a:effectLst>
              <a:cs typeface="ＭＳ Ｐゴシック" charset="0"/>
            </a:endParaRPr>
          </a:p>
        </p:txBody>
      </p:sp>
      <p:sp>
        <p:nvSpPr>
          <p:cNvPr id="14" name="Text Box 670">
            <a:extLst>
              <a:ext uri="{FF2B5EF4-FFF2-40B4-BE49-F238E27FC236}">
                <a16:creationId xmlns:a16="http://schemas.microsoft.com/office/drawing/2014/main" id="{833C8F04-D5CB-CB40-B250-C60FBC2A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763" y="1832513"/>
            <a:ext cx="866504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l-GR" sz="100" dirty="0">
              <a:solidFill>
                <a:srgbClr val="7EB44A"/>
              </a:solidFill>
              <a:effectLst>
                <a:outerShdw blurRad="38100" dist="38100" dir="2700000" algn="tl">
                  <a:srgbClr val="DDDDDD"/>
                </a:outerShdw>
              </a:effectLst>
              <a:cs typeface="ＭＳ Ｐゴシック" charset="0"/>
            </a:endParaRPr>
          </a:p>
        </p:txBody>
      </p:sp>
      <p:sp>
        <p:nvSpPr>
          <p:cNvPr id="15" name="Text Box 670">
            <a:extLst>
              <a:ext uri="{FF2B5EF4-FFF2-40B4-BE49-F238E27FC236}">
                <a16:creationId xmlns:a16="http://schemas.microsoft.com/office/drawing/2014/main" id="{87264001-19E8-1642-8DB2-6F63A09DD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696" y="1849446"/>
            <a:ext cx="866504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l-GR" sz="100" dirty="0">
              <a:solidFill>
                <a:srgbClr val="7EB44A"/>
              </a:solidFill>
              <a:effectLst>
                <a:outerShdw blurRad="38100" dist="38100" dir="2700000" algn="tl">
                  <a:srgbClr val="DDDDDD"/>
                </a:outerShdw>
              </a:effectLst>
              <a:cs typeface="ＭＳ Ｐゴシック" charset="0"/>
            </a:endParaRPr>
          </a:p>
        </p:txBody>
      </p:sp>
      <p:sp>
        <p:nvSpPr>
          <p:cNvPr id="16" name="Text Box 670">
            <a:extLst>
              <a:ext uri="{FF2B5EF4-FFF2-40B4-BE49-F238E27FC236}">
                <a16:creationId xmlns:a16="http://schemas.microsoft.com/office/drawing/2014/main" id="{9F36AAAF-82E5-C048-8AD2-C37653F1A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297" y="1849446"/>
            <a:ext cx="866504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l-GR" sz="100" dirty="0">
              <a:solidFill>
                <a:srgbClr val="7EB44A"/>
              </a:solidFill>
              <a:effectLst>
                <a:outerShdw blurRad="38100" dist="38100" dir="2700000" algn="tl">
                  <a:srgbClr val="DDDDDD"/>
                </a:outerShdw>
              </a:effectLst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7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9000" t="-19000" b="18000"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1443716" y="4200698"/>
            <a:ext cx="1654160" cy="1497719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86964" y="-426719"/>
            <a:ext cx="1847167" cy="1817716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2"/>
          </p:nvPr>
        </p:nvSpPr>
        <p:spPr>
          <a:xfrm>
            <a:off x="3560690" y="1570192"/>
            <a:ext cx="5288084" cy="3425597"/>
          </a:xfrm>
        </p:spPr>
        <p:txBody>
          <a:bodyPr/>
          <a:lstStyle/>
          <a:p>
            <a:pPr>
              <a:buSzPct val="88000"/>
              <a:buFont typeface="Wingdings" charset="2"/>
              <a:buChar char="u"/>
            </a:pPr>
            <a:r>
              <a:rPr lang="el-GR" dirty="0">
                <a:solidFill>
                  <a:srgbClr val="10181E"/>
                </a:solidFill>
              </a:rPr>
              <a:t>Σύνταξη προδιαγραφών για τη </a:t>
            </a:r>
            <a:r>
              <a:rPr lang="el-GR" dirty="0" err="1">
                <a:solidFill>
                  <a:srgbClr val="10181E"/>
                </a:solidFill>
              </a:rPr>
              <a:t>μυδοκαλλιέργεια</a:t>
            </a:r>
            <a:endParaRPr lang="en-US" dirty="0">
              <a:solidFill>
                <a:srgbClr val="10181E"/>
              </a:solidFill>
            </a:endParaRPr>
          </a:p>
          <a:p>
            <a:pPr>
              <a:buSzPct val="88000"/>
              <a:buFont typeface="Wingdings" charset="2"/>
              <a:buChar char="u"/>
            </a:pPr>
            <a:r>
              <a:rPr lang="el-GR" dirty="0">
                <a:solidFill>
                  <a:srgbClr val="10181E"/>
                </a:solidFill>
              </a:rPr>
              <a:t>Διάκριση πιστοποιημένων προϊόντων στην αγορά</a:t>
            </a:r>
          </a:p>
          <a:p>
            <a:pPr>
              <a:buSzPct val="88000"/>
              <a:buFont typeface="Wingdings" charset="2"/>
              <a:buChar char="u"/>
            </a:pPr>
            <a:r>
              <a:rPr lang="el-GR" dirty="0">
                <a:solidFill>
                  <a:srgbClr val="10181E"/>
                </a:solidFill>
              </a:rPr>
              <a:t>Συνεχής παρακολούθηση, μετρήσιμα αποτελέσματα εφαρμογής </a:t>
            </a:r>
          </a:p>
          <a:p>
            <a:pPr>
              <a:buSzPct val="88000"/>
              <a:buFont typeface="Wingdings" charset="2"/>
              <a:buChar char="u"/>
            </a:pPr>
            <a:r>
              <a:rPr lang="el-GR" dirty="0">
                <a:solidFill>
                  <a:srgbClr val="10181E"/>
                </a:solidFill>
              </a:rPr>
              <a:t>Εφαρμογή διαδικασιών</a:t>
            </a:r>
            <a:r>
              <a:rPr lang="en-US" dirty="0">
                <a:solidFill>
                  <a:srgbClr val="10181E"/>
                </a:solidFill>
              </a:rPr>
              <a:t> </a:t>
            </a:r>
            <a:r>
              <a:rPr lang="el-GR" dirty="0">
                <a:solidFill>
                  <a:srgbClr val="10181E"/>
                </a:solidFill>
              </a:rPr>
              <a:t>ελέγχου, πιστοποίησης και επίβλεψης </a:t>
            </a:r>
          </a:p>
          <a:p>
            <a:pPr>
              <a:buSzPct val="88000"/>
              <a:buFont typeface="Wingdings" charset="2"/>
              <a:buChar char="u"/>
            </a:pPr>
            <a:r>
              <a:rPr lang="el-GR" dirty="0">
                <a:solidFill>
                  <a:srgbClr val="10181E"/>
                </a:solidFill>
              </a:rPr>
              <a:t>Προβολή, προώθηση σήματος και προτύπων</a:t>
            </a:r>
          </a:p>
          <a:p>
            <a:pPr>
              <a:buSzPct val="88000"/>
              <a:buFont typeface="Wingdings" charset="2"/>
              <a:buChar char="u"/>
            </a:pPr>
            <a:endParaRPr lang="el-GR" dirty="0"/>
          </a:p>
          <a:p>
            <a:pPr>
              <a:buSzPct val="88000"/>
              <a:buFont typeface="Wingdings" charset="2"/>
              <a:buChar char="u"/>
            </a:pPr>
            <a:endParaRPr lang="el-GR" dirty="0"/>
          </a:p>
        </p:txBody>
      </p:sp>
      <p:sp>
        <p:nvSpPr>
          <p:cNvPr id="17" name="Google Shape;113;p15"/>
          <p:cNvSpPr txBox="1">
            <a:spLocks/>
          </p:cNvSpPr>
          <p:nvPr/>
        </p:nvSpPr>
        <p:spPr>
          <a:xfrm>
            <a:off x="2038350" y="524829"/>
            <a:ext cx="5073011" cy="513395"/>
          </a:xfrm>
          <a:prstGeom prst="rect">
            <a:avLst/>
          </a:prstGeom>
          <a:ln w="6350" cmpd="sng"/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Στρατηγική</a:t>
            </a:r>
            <a:r>
              <a:rPr lang="el-GR" sz="2400" dirty="0">
                <a:solidFill>
                  <a:srgbClr val="8FBE5C"/>
                </a:solidFill>
              </a:rPr>
              <a:t>: </a:t>
            </a:r>
            <a:endParaRPr lang="el-GR" sz="2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133600" y="962025"/>
            <a:ext cx="5171111" cy="27223"/>
          </a:xfrm>
          <a:prstGeom prst="line">
            <a:avLst/>
          </a:prstGeom>
          <a:ln>
            <a:solidFill>
              <a:srgbClr val="8FBE5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6701" t="8649" r="4466" b="35907"/>
          <a:stretch/>
        </p:blipFill>
        <p:spPr>
          <a:xfrm>
            <a:off x="7192677" y="290163"/>
            <a:ext cx="1515531" cy="948266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-626225" y="2892830"/>
            <a:ext cx="1607127" cy="1623752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70"/>
          <p:cNvSpPr txBox="1">
            <a:spLocks noChangeArrowheads="1"/>
          </p:cNvSpPr>
          <p:nvPr/>
        </p:nvSpPr>
        <p:spPr bwMode="auto">
          <a:xfrm>
            <a:off x="93133" y="4839760"/>
            <a:ext cx="16466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</p:spTree>
    <p:extLst>
      <p:ext uri="{BB962C8B-B14F-4D97-AF65-F5344CB8AC3E}">
        <p14:creationId xmlns:p14="http://schemas.microsoft.com/office/powerpoint/2010/main" val="235891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" r="-9000" b="-1000"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73120" y="4116553"/>
            <a:ext cx="5689600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rgbClr val="1F30A9"/>
                </a:solidFill>
              </a:rPr>
              <a:t>Μαίρη Σπέντζου</a:t>
            </a:r>
          </a:p>
          <a:p>
            <a:pPr algn="ctr"/>
            <a:r>
              <a:rPr lang="el-GR" sz="1200" dirty="0">
                <a:solidFill>
                  <a:srgbClr val="1F30A9"/>
                </a:solidFill>
              </a:rPr>
              <a:t>Γεωπόνος - Επιστήμης &amp; Τεχνολογίας Τροφίμων</a:t>
            </a:r>
            <a:r>
              <a:rPr lang="en-US" sz="1200" dirty="0">
                <a:solidFill>
                  <a:srgbClr val="1F30A9"/>
                </a:solidFill>
              </a:rPr>
              <a:t>,</a:t>
            </a:r>
            <a:r>
              <a:rPr lang="el-GR" sz="1200" dirty="0">
                <a:solidFill>
                  <a:srgbClr val="1F30A9"/>
                </a:solidFill>
              </a:rPr>
              <a:t> Μ</a:t>
            </a:r>
            <a:r>
              <a:rPr lang="en-US" sz="1200" dirty="0" err="1">
                <a:solidFill>
                  <a:srgbClr val="1F30A9"/>
                </a:solidFill>
              </a:rPr>
              <a:t>Sc</a:t>
            </a:r>
            <a:endParaRPr lang="el-GR" sz="1200" dirty="0">
              <a:solidFill>
                <a:srgbClr val="1F30A9"/>
              </a:solidFill>
            </a:endParaRPr>
          </a:p>
          <a:p>
            <a:pPr algn="ctr"/>
            <a:r>
              <a:rPr lang="el-GR" sz="1200" dirty="0">
                <a:solidFill>
                  <a:srgbClr val="1F30A9"/>
                </a:solidFill>
              </a:rPr>
              <a:t>Προϊσταμένη Τμήματος Επίβλεψης Ιδιωτικών Φορέων &amp; Προδιαγραφών</a:t>
            </a:r>
          </a:p>
        </p:txBody>
      </p:sp>
      <p:sp>
        <p:nvSpPr>
          <p:cNvPr id="2" name="Rectangle 1"/>
          <p:cNvSpPr/>
          <p:nvPr/>
        </p:nvSpPr>
        <p:spPr>
          <a:xfrm>
            <a:off x="5068356" y="1815875"/>
            <a:ext cx="3514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FBE5C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Ευχαριστώ πολύ για την </a:t>
            </a:r>
          </a:p>
          <a:p>
            <a:pPr algn="ctr"/>
            <a:r>
              <a:rPr lang="el-GR" sz="2800" b="1" dirty="0">
                <a:solidFill>
                  <a:srgbClr val="8FBE5C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προσοχή σας!</a:t>
            </a:r>
            <a:endParaRPr lang="en-US" sz="2800" b="1" dirty="0">
              <a:solidFill>
                <a:srgbClr val="8FBE5C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6700" t="8649" r="3474" b="3730"/>
          <a:stretch/>
        </p:blipFill>
        <p:spPr>
          <a:xfrm>
            <a:off x="389467" y="355601"/>
            <a:ext cx="1532467" cy="1498600"/>
          </a:xfrm>
          <a:prstGeom prst="rect">
            <a:avLst/>
          </a:prstGeom>
          <a:ln w="3175" cap="sq" cmpd="sng">
            <a:solidFill>
              <a:srgbClr val="456F27"/>
            </a:solidFill>
            <a:prstDash val="solid"/>
            <a:miter lim="800000"/>
          </a:ln>
          <a:effectLst/>
        </p:spPr>
      </p:pic>
      <p:sp>
        <p:nvSpPr>
          <p:cNvPr id="24" name="Oval 23"/>
          <p:cNvSpPr/>
          <p:nvPr/>
        </p:nvSpPr>
        <p:spPr>
          <a:xfrm>
            <a:off x="2177603" y="-118533"/>
            <a:ext cx="1058333" cy="965200"/>
          </a:xfrm>
          <a:prstGeom prst="ellipse">
            <a:avLst/>
          </a:prstGeom>
          <a:solidFill>
            <a:srgbClr val="B8F56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167091" y="2731558"/>
            <a:ext cx="686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200" b="1" dirty="0">
                <a:solidFill>
                  <a:schemeClr val="accent1">
                    <a:lumMod val="75000"/>
                  </a:schemeClr>
                </a:solidFill>
                <a:latin typeface="Pontano Sans"/>
                <a:ea typeface="Pontano Sans"/>
                <a:cs typeface="Pontano Sans"/>
                <a:sym typeface="Pontano Sans"/>
              </a:rPr>
              <a:t>😉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D50CFFB5-1AA1-C34E-A616-9005401EF913}"/>
              </a:ext>
            </a:extLst>
          </p:cNvPr>
          <p:cNvSpPr/>
          <p:nvPr/>
        </p:nvSpPr>
        <p:spPr>
          <a:xfrm>
            <a:off x="7441810" y="141936"/>
            <a:ext cx="16209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b="1" dirty="0">
                <a:solidFill>
                  <a:srgbClr val="608C28"/>
                </a:solidFill>
                <a:latin typeface="Arial" panose="020B0604020202020204" pitchFamily="34" charset="0"/>
                <a:cs typeface="Arial" panose="020B0604020202020204" pitchFamily="34" charset="0"/>
                <a:sym typeface="Dosis ExtraLight"/>
              </a:rPr>
              <a:t>Ημερίδα </a:t>
            </a:r>
            <a:r>
              <a:rPr lang="el-GR" sz="1100" b="1" i="1" dirty="0" err="1">
                <a:solidFill>
                  <a:srgbClr val="1F30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Dosis ExtraLight"/>
              </a:rPr>
              <a:t>αδμθ</a:t>
            </a:r>
            <a:r>
              <a:rPr lang="el-GR" sz="1100" b="1" dirty="0">
                <a:solidFill>
                  <a:srgbClr val="608C28"/>
                </a:solidFill>
                <a:latin typeface="Arial" panose="020B0604020202020204" pitchFamily="34" charset="0"/>
                <a:cs typeface="Arial" panose="020B0604020202020204" pitchFamily="34" charset="0"/>
                <a:sym typeface="Dosis ExtraLight"/>
              </a:rPr>
              <a:t> </a:t>
            </a:r>
            <a:r>
              <a:rPr lang="en-US" sz="1100" b="1" dirty="0">
                <a:solidFill>
                  <a:srgbClr val="608C28"/>
                </a:solidFill>
                <a:latin typeface="Arial" panose="020B0604020202020204" pitchFamily="34" charset="0"/>
                <a:cs typeface="Arial" panose="020B0604020202020204" pitchFamily="34" charset="0"/>
                <a:sym typeface="Dosis ExtraLight"/>
              </a:rPr>
              <a:t>202</a:t>
            </a:r>
            <a:r>
              <a:rPr lang="el-GR" sz="1100" b="1" dirty="0">
                <a:solidFill>
                  <a:srgbClr val="608C28"/>
                </a:solidFill>
                <a:latin typeface="Arial" panose="020B0604020202020204" pitchFamily="34" charset="0"/>
                <a:cs typeface="Arial" panose="020B0604020202020204" pitchFamily="34" charset="0"/>
                <a:sym typeface="Dosis ExtraLight"/>
              </a:rPr>
              <a:t>1</a:t>
            </a:r>
            <a:endParaRPr lang="en-US" sz="1100" b="1" dirty="0">
              <a:solidFill>
                <a:srgbClr val="608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53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 rot="12279656">
            <a:off x="7410657" y="2033211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3;p15"/>
          <p:cNvSpPr txBox="1">
            <a:spLocks/>
          </p:cNvSpPr>
          <p:nvPr/>
        </p:nvSpPr>
        <p:spPr>
          <a:xfrm>
            <a:off x="1231851" y="195189"/>
            <a:ext cx="7550199" cy="626742"/>
          </a:xfrm>
          <a:prstGeom prst="rect">
            <a:avLst/>
          </a:prstGeom>
          <a:noFill/>
          <a:ln w="6350" cmpd="sng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  <a:ea typeface="Arial"/>
              </a:rPr>
              <a:t>Βασικές αρμοδιότητες</a:t>
            </a:r>
            <a:endParaRPr lang="el-GR" sz="2000" b="1" dirty="0">
              <a:ln w="3175" cmpd="sng">
                <a:solidFill>
                  <a:srgbClr val="6CA531"/>
                </a:solidFill>
                <a:prstDash val="solid"/>
              </a:ln>
              <a:solidFill>
                <a:srgbClr val="7EB44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yuthaya"/>
              <a:ea typeface="Arial"/>
              <a:cs typeface="Ayuthaya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57867" y="745067"/>
            <a:ext cx="7196666" cy="8467"/>
          </a:xfrm>
          <a:prstGeom prst="line">
            <a:avLst/>
          </a:prstGeom>
          <a:ln>
            <a:solidFill>
              <a:srgbClr val="4184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701" t="8649" r="4466" b="35907"/>
          <a:stretch/>
        </p:blipFill>
        <p:spPr>
          <a:xfrm>
            <a:off x="226719" y="218179"/>
            <a:ext cx="1299028" cy="81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6" name="Google Shape;126;p16"/>
          <p:cNvSpPr/>
          <p:nvPr/>
        </p:nvSpPr>
        <p:spPr>
          <a:xfrm rot="2674158">
            <a:off x="7193839" y="3221085"/>
            <a:ext cx="1668658" cy="1223338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 Box 670"/>
          <p:cNvSpPr txBox="1">
            <a:spLocks noChangeArrowheads="1"/>
          </p:cNvSpPr>
          <p:nvPr/>
        </p:nvSpPr>
        <p:spPr bwMode="auto">
          <a:xfrm>
            <a:off x="47910" y="4930469"/>
            <a:ext cx="16466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  <p:grpSp>
        <p:nvGrpSpPr>
          <p:cNvPr id="57" name="Group 84">
            <a:extLst>
              <a:ext uri="{FF2B5EF4-FFF2-40B4-BE49-F238E27FC236}">
                <a16:creationId xmlns:a16="http://schemas.microsoft.com/office/drawing/2014/main" id="{4DEAADC1-AE3C-394C-B34A-BC129C08662C}"/>
              </a:ext>
            </a:extLst>
          </p:cNvPr>
          <p:cNvGrpSpPr>
            <a:grpSpLocks/>
          </p:cNvGrpSpPr>
          <p:nvPr/>
        </p:nvGrpSpPr>
        <p:grpSpPr bwMode="auto">
          <a:xfrm>
            <a:off x="3405731" y="4153296"/>
            <a:ext cx="3818779" cy="925116"/>
            <a:chOff x="2501" y="3532"/>
            <a:chExt cx="3477" cy="777"/>
          </a:xfrm>
        </p:grpSpPr>
        <p:sp>
          <p:nvSpPr>
            <p:cNvPr id="58" name="AutoShape 54">
              <a:extLst>
                <a:ext uri="{FF2B5EF4-FFF2-40B4-BE49-F238E27FC236}">
                  <a16:creationId xmlns:a16="http://schemas.microsoft.com/office/drawing/2014/main" id="{8F80299F-4E6A-7C4C-AF6A-47D03964B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532"/>
              <a:ext cx="3477" cy="7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1050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64B22FFC-4258-E442-8201-78D86342A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3534"/>
              <a:ext cx="3213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006600"/>
                </a:buClr>
                <a:buFontTx/>
                <a:buChar char="•"/>
              </a:pPr>
              <a:r>
                <a:rPr lang="el-GR" sz="1350" b="1" dirty="0"/>
                <a:t> </a:t>
              </a:r>
              <a:r>
                <a:rPr lang="el-GR" sz="1350" b="1" dirty="0">
                  <a:solidFill>
                    <a:srgbClr val="000099"/>
                  </a:solidFill>
                </a:rPr>
                <a:t>Αγοράς</a:t>
              </a:r>
            </a:p>
            <a:p>
              <a:pPr>
                <a:buClr>
                  <a:srgbClr val="006600"/>
                </a:buClr>
                <a:buFontTx/>
                <a:buChar char="•"/>
              </a:pPr>
              <a:r>
                <a:rPr lang="el-GR" sz="1350" b="1" dirty="0">
                  <a:solidFill>
                    <a:srgbClr val="000099"/>
                  </a:solidFill>
                </a:rPr>
                <a:t> Ισοζυγίων γάλακτος &amp; κρέατος</a:t>
              </a:r>
            </a:p>
            <a:p>
              <a:pPr>
                <a:buClr>
                  <a:srgbClr val="006600"/>
                </a:buClr>
                <a:buFontTx/>
                <a:buChar char="•"/>
              </a:pPr>
              <a:r>
                <a:rPr lang="el-GR" sz="1350" b="1" dirty="0">
                  <a:solidFill>
                    <a:srgbClr val="000099"/>
                  </a:solidFill>
                </a:rPr>
                <a:t> Ποιότητας νωπού γάλακτος</a:t>
              </a:r>
            </a:p>
            <a:p>
              <a:pPr>
                <a:buClr>
                  <a:srgbClr val="006600"/>
                </a:buClr>
                <a:buFontTx/>
                <a:buChar char="•"/>
              </a:pPr>
              <a:r>
                <a:rPr lang="el-GR" sz="1350" b="1" dirty="0">
                  <a:solidFill>
                    <a:srgbClr val="000099"/>
                  </a:solidFill>
                </a:rPr>
                <a:t> Παραγωγής πρόβειου &amp; </a:t>
              </a:r>
              <a:r>
                <a:rPr lang="el-GR" sz="1350" b="1" dirty="0" err="1">
                  <a:solidFill>
                    <a:srgbClr val="000099"/>
                  </a:solidFill>
                </a:rPr>
                <a:t>γίδινου</a:t>
              </a:r>
              <a:r>
                <a:rPr lang="el-GR" sz="1350" b="1" dirty="0">
                  <a:solidFill>
                    <a:srgbClr val="000099"/>
                  </a:solidFill>
                </a:rPr>
                <a:t> γάλακτος</a:t>
              </a:r>
              <a:r>
                <a:rPr lang="el-GR" sz="135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</p:grpSp>
      <p:sp>
        <p:nvSpPr>
          <p:cNvPr id="60" name="Rectangle 17">
            <a:extLst>
              <a:ext uri="{FF2B5EF4-FFF2-40B4-BE49-F238E27FC236}">
                <a16:creationId xmlns:a16="http://schemas.microsoft.com/office/drawing/2014/main" id="{AF8738A4-C3FA-E745-ABE2-E06CA100E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935" y="774204"/>
            <a:ext cx="5932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Clr>
                <a:srgbClr val="008000"/>
              </a:buClr>
              <a:buFont typeface="Wingdings" pitchFamily="2" charset="2"/>
              <a:buChar char="Ø"/>
            </a:pPr>
            <a:r>
              <a:rPr lang="el-GR" sz="1350" dirty="0"/>
              <a:t> εκπόνηση και προώθηση </a:t>
            </a:r>
            <a:r>
              <a:rPr lang="el-GR" sz="1350" b="1" dirty="0">
                <a:solidFill>
                  <a:srgbClr val="608C28"/>
                </a:solidFill>
              </a:rPr>
              <a:t>Προτύπων</a:t>
            </a:r>
            <a:r>
              <a:rPr lang="el-GR" sz="1350" dirty="0"/>
              <a:t>, 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Ø"/>
            </a:pPr>
            <a:r>
              <a:rPr lang="el-GR" sz="1350" dirty="0"/>
              <a:t> δημιουργία και προώθηση </a:t>
            </a:r>
            <a:r>
              <a:rPr lang="el-GR" sz="1350" b="1" dirty="0">
                <a:solidFill>
                  <a:srgbClr val="608C28"/>
                </a:solidFill>
              </a:rPr>
              <a:t>Εθνικών Σημάτων Πιστοποίησης</a:t>
            </a:r>
            <a:r>
              <a:rPr lang="el-GR" sz="1350" dirty="0">
                <a:solidFill>
                  <a:srgbClr val="608C28"/>
                </a:solidFill>
              </a:rPr>
              <a:t> 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Ø"/>
            </a:pPr>
            <a:r>
              <a:rPr lang="el-GR" sz="1350" dirty="0"/>
              <a:t> </a:t>
            </a:r>
            <a:r>
              <a:rPr lang="el-GR" sz="1350" b="1" dirty="0">
                <a:solidFill>
                  <a:srgbClr val="008000"/>
                </a:solidFill>
              </a:rPr>
              <a:t>Πιστοποίηση</a:t>
            </a:r>
            <a:r>
              <a:rPr lang="el-GR" sz="1350" dirty="0">
                <a:solidFill>
                  <a:srgbClr val="008000"/>
                </a:solidFill>
              </a:rPr>
              <a:t> </a:t>
            </a:r>
            <a:r>
              <a:rPr lang="el-GR" sz="1350" dirty="0"/>
              <a:t>και </a:t>
            </a:r>
            <a:r>
              <a:rPr lang="el-GR" sz="1350" b="1" dirty="0">
                <a:solidFill>
                  <a:srgbClr val="608C28"/>
                </a:solidFill>
              </a:rPr>
              <a:t>Επίβλεψη</a:t>
            </a:r>
            <a:r>
              <a:rPr lang="el-GR" sz="1350" dirty="0"/>
              <a:t> σχημάτων πιστοποίησης,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Ø"/>
            </a:pPr>
            <a:r>
              <a:rPr lang="el-GR" sz="1350" dirty="0"/>
              <a:t> υλοποίηση </a:t>
            </a:r>
            <a:r>
              <a:rPr lang="el-GR" sz="1350" b="1" dirty="0">
                <a:solidFill>
                  <a:srgbClr val="608C28"/>
                </a:solidFill>
              </a:rPr>
              <a:t>Ελέγχων</a:t>
            </a:r>
            <a:r>
              <a:rPr lang="el-GR" sz="1350" b="1" dirty="0">
                <a:solidFill>
                  <a:srgbClr val="008000"/>
                </a:solidFill>
              </a:rPr>
              <a:t> </a:t>
            </a:r>
            <a:r>
              <a:rPr lang="el-GR" sz="1350" dirty="0"/>
              <a:t>και</a:t>
            </a:r>
            <a:r>
              <a:rPr lang="el-GR" sz="1350" b="1" dirty="0"/>
              <a:t> </a:t>
            </a:r>
            <a:r>
              <a:rPr lang="el-GR" sz="1350" b="1" dirty="0">
                <a:solidFill>
                  <a:srgbClr val="608C28"/>
                </a:solidFill>
              </a:rPr>
              <a:t>Επιθεωρήσεων</a:t>
            </a:r>
            <a:r>
              <a:rPr lang="el-GR" sz="1350" b="1" dirty="0"/>
              <a:t> </a:t>
            </a:r>
            <a:r>
              <a:rPr lang="el-GR" sz="1350" dirty="0"/>
              <a:t>στα αντικείμενα αρμοδιοτήτων.</a:t>
            </a:r>
          </a:p>
        </p:txBody>
      </p:sp>
      <p:grpSp>
        <p:nvGrpSpPr>
          <p:cNvPr id="61" name="Group 70">
            <a:extLst>
              <a:ext uri="{FF2B5EF4-FFF2-40B4-BE49-F238E27FC236}">
                <a16:creationId xmlns:a16="http://schemas.microsoft.com/office/drawing/2014/main" id="{7A4F6036-FD54-2843-B432-9A7597BD3FE4}"/>
              </a:ext>
            </a:extLst>
          </p:cNvPr>
          <p:cNvGrpSpPr>
            <a:grpSpLocks/>
          </p:cNvGrpSpPr>
          <p:nvPr/>
        </p:nvGrpSpPr>
        <p:grpSpPr bwMode="auto">
          <a:xfrm>
            <a:off x="4911970" y="2354140"/>
            <a:ext cx="355998" cy="1062328"/>
            <a:chOff x="57" y="2412"/>
            <a:chExt cx="299" cy="837"/>
          </a:xfrm>
        </p:grpSpPr>
        <p:sp>
          <p:nvSpPr>
            <p:cNvPr id="62" name="AutoShape 56">
              <a:extLst>
                <a:ext uri="{FF2B5EF4-FFF2-40B4-BE49-F238E27FC236}">
                  <a16:creationId xmlns:a16="http://schemas.microsoft.com/office/drawing/2014/main" id="{2E37E3FE-15D1-F84A-AF49-A58CED1C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" y="2418"/>
              <a:ext cx="259" cy="831"/>
            </a:xfrm>
            <a:prstGeom prst="rightArrowCallout">
              <a:avLst>
                <a:gd name="adj1" fmla="val 80212"/>
                <a:gd name="adj2" fmla="val 80212"/>
                <a:gd name="adj3" fmla="val 16667"/>
                <a:gd name="adj4" fmla="val 66667"/>
              </a:avLst>
            </a:prstGeom>
            <a:solidFill>
              <a:srgbClr val="608C2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1050"/>
            </a:p>
          </p:txBody>
        </p:sp>
        <p:sp>
          <p:nvSpPr>
            <p:cNvPr id="63" name="Text Box 57">
              <a:extLst>
                <a:ext uri="{FF2B5EF4-FFF2-40B4-BE49-F238E27FC236}">
                  <a16:creationId xmlns:a16="http://schemas.microsoft.com/office/drawing/2014/main" id="{F53BB659-C017-6D44-B208-A51F754DF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231" y="2700"/>
              <a:ext cx="8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Επίβλεψη</a:t>
              </a:r>
              <a:r>
                <a:rPr lang="el-G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-84" charset="-128"/>
                </a:rPr>
                <a:t>:</a:t>
              </a:r>
            </a:p>
          </p:txBody>
        </p:sp>
      </p:grpSp>
      <p:grpSp>
        <p:nvGrpSpPr>
          <p:cNvPr id="64" name="Group 69">
            <a:extLst>
              <a:ext uri="{FF2B5EF4-FFF2-40B4-BE49-F238E27FC236}">
                <a16:creationId xmlns:a16="http://schemas.microsoft.com/office/drawing/2014/main" id="{50807B59-1FA4-7542-9C7F-095038E9533F}"/>
              </a:ext>
            </a:extLst>
          </p:cNvPr>
          <p:cNvGrpSpPr>
            <a:grpSpLocks/>
          </p:cNvGrpSpPr>
          <p:nvPr/>
        </p:nvGrpSpPr>
        <p:grpSpPr bwMode="auto">
          <a:xfrm>
            <a:off x="3042589" y="4072337"/>
            <a:ext cx="363141" cy="947738"/>
            <a:chOff x="2246" y="3496"/>
            <a:chExt cx="305" cy="796"/>
          </a:xfrm>
        </p:grpSpPr>
        <p:sp>
          <p:nvSpPr>
            <p:cNvPr id="65" name="AutoShape 60">
              <a:extLst>
                <a:ext uri="{FF2B5EF4-FFF2-40B4-BE49-F238E27FC236}">
                  <a16:creationId xmlns:a16="http://schemas.microsoft.com/office/drawing/2014/main" id="{67C0F172-D7C6-664D-A874-6273590D8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597"/>
              <a:ext cx="259" cy="688"/>
            </a:xfrm>
            <a:prstGeom prst="rightArrowCallout">
              <a:avLst>
                <a:gd name="adj1" fmla="val 66409"/>
                <a:gd name="adj2" fmla="val 66409"/>
                <a:gd name="adj3" fmla="val 16667"/>
                <a:gd name="adj4" fmla="val 66667"/>
              </a:avLst>
            </a:prstGeom>
            <a:solidFill>
              <a:srgbClr val="608C2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1050"/>
            </a:p>
          </p:txBody>
        </p:sp>
        <p:sp>
          <p:nvSpPr>
            <p:cNvPr id="66" name="Text Box 61">
              <a:extLst>
                <a:ext uri="{FF2B5EF4-FFF2-40B4-BE49-F238E27FC236}">
                  <a16:creationId xmlns:a16="http://schemas.microsoft.com/office/drawing/2014/main" id="{50B54B52-135A-9E40-9199-A5C975C14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965" y="3777"/>
              <a:ext cx="7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Έλεγχοι</a:t>
              </a:r>
              <a:r>
                <a:rPr lang="el-G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-84" charset="-128"/>
                </a:rPr>
                <a:t>: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9A65DB9-3FC6-A441-94AC-FC571CE7F590}"/>
              </a:ext>
            </a:extLst>
          </p:cNvPr>
          <p:cNvGrpSpPr>
            <a:grpSpLocks/>
          </p:cNvGrpSpPr>
          <p:nvPr/>
        </p:nvGrpSpPr>
        <p:grpSpPr bwMode="auto">
          <a:xfrm>
            <a:off x="393283" y="2250715"/>
            <a:ext cx="355998" cy="1347563"/>
            <a:chOff x="-33" y="2380"/>
            <a:chExt cx="299" cy="839"/>
          </a:xfrm>
        </p:grpSpPr>
        <p:sp>
          <p:nvSpPr>
            <p:cNvPr id="68" name="AutoShape 67">
              <a:extLst>
                <a:ext uri="{FF2B5EF4-FFF2-40B4-BE49-F238E27FC236}">
                  <a16:creationId xmlns:a16="http://schemas.microsoft.com/office/drawing/2014/main" id="{37C430AE-B5CB-7B45-BB1C-B66846672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" y="2388"/>
              <a:ext cx="259" cy="831"/>
            </a:xfrm>
            <a:prstGeom prst="rightArrowCallout">
              <a:avLst>
                <a:gd name="adj1" fmla="val 80212"/>
                <a:gd name="adj2" fmla="val 80212"/>
                <a:gd name="adj3" fmla="val 16667"/>
                <a:gd name="adj4" fmla="val 66667"/>
              </a:avLst>
            </a:prstGeom>
            <a:solidFill>
              <a:srgbClr val="608C2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1050" dirty="0">
                <a:highlight>
                  <a:srgbClr val="608C28"/>
                </a:highlight>
              </a:endParaRPr>
            </a:p>
          </p:txBody>
        </p:sp>
        <p:sp>
          <p:nvSpPr>
            <p:cNvPr id="69" name="Text Box 68">
              <a:extLst>
                <a:ext uri="{FF2B5EF4-FFF2-40B4-BE49-F238E27FC236}">
                  <a16:creationId xmlns:a16="http://schemas.microsoft.com/office/drawing/2014/main" id="{B3D105CD-0634-B54F-834D-542D54231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321" y="2668"/>
              <a:ext cx="8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Πιστοποίηση</a:t>
              </a:r>
              <a:r>
                <a:rPr lang="el-G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-84" charset="-128"/>
                </a:rPr>
                <a:t>:</a:t>
              </a:r>
            </a:p>
          </p:txBody>
        </p:sp>
      </p:grpSp>
      <p:grpSp>
        <p:nvGrpSpPr>
          <p:cNvPr id="70" name="Group 81">
            <a:extLst>
              <a:ext uri="{FF2B5EF4-FFF2-40B4-BE49-F238E27FC236}">
                <a16:creationId xmlns:a16="http://schemas.microsoft.com/office/drawing/2014/main" id="{E3EB79EC-3A9B-5044-A8CE-66CFEE0855FF}"/>
              </a:ext>
            </a:extLst>
          </p:cNvPr>
          <p:cNvGrpSpPr>
            <a:grpSpLocks/>
          </p:cNvGrpSpPr>
          <p:nvPr/>
        </p:nvGrpSpPr>
        <p:grpSpPr bwMode="auto">
          <a:xfrm>
            <a:off x="5266183" y="1943989"/>
            <a:ext cx="1873639" cy="1621631"/>
            <a:chOff x="360" y="1956"/>
            <a:chExt cx="1795" cy="1362"/>
          </a:xfrm>
        </p:grpSpPr>
        <p:sp>
          <p:nvSpPr>
            <p:cNvPr id="71" name="AutoShape 41">
              <a:extLst>
                <a:ext uri="{FF2B5EF4-FFF2-40B4-BE49-F238E27FC236}">
                  <a16:creationId xmlns:a16="http://schemas.microsoft.com/office/drawing/2014/main" id="{C00D308C-3EF5-964F-B3E2-180A84A74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2132"/>
              <a:ext cx="1777" cy="118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1050"/>
            </a:p>
          </p:txBody>
        </p:sp>
        <p:sp>
          <p:nvSpPr>
            <p:cNvPr id="72" name="Rectangle 16">
              <a:extLst>
                <a:ext uri="{FF2B5EF4-FFF2-40B4-BE49-F238E27FC236}">
                  <a16:creationId xmlns:a16="http://schemas.microsoft.com/office/drawing/2014/main" id="{9CCE25F0-9FB6-9A45-9DF5-5AAFF741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1956"/>
              <a:ext cx="1769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l-GR" sz="100" dirty="0"/>
            </a:p>
            <a:p>
              <a:pPr>
                <a:lnSpc>
                  <a:spcPct val="80000"/>
                </a:lnSpc>
              </a:pPr>
              <a:endParaRPr lang="el-GR" sz="3600" b="1" dirty="0"/>
            </a:p>
            <a:p>
              <a:pPr>
                <a:lnSpc>
                  <a:spcPct val="80000"/>
                </a:lnSpc>
                <a:buClr>
                  <a:srgbClr val="006600"/>
                </a:buClr>
                <a:buFontTx/>
                <a:buChar char="•"/>
              </a:pPr>
              <a:r>
                <a:rPr lang="el-GR" sz="1350" b="1" dirty="0">
                  <a:solidFill>
                    <a:srgbClr val="000099"/>
                  </a:solidFill>
                </a:rPr>
                <a:t> Πρότυπα </a:t>
              </a:r>
              <a:r>
                <a:rPr lang="el-GR" sz="1350" b="1" dirty="0">
                  <a:solidFill>
                    <a:srgbClr val="608C28"/>
                  </a:solidFill>
                </a:rPr>
                <a:t>A</a:t>
              </a:r>
              <a:r>
                <a:rPr lang="el-GR" sz="1350" b="1" dirty="0">
                  <a:solidFill>
                    <a:srgbClr val="000099"/>
                  </a:solidFill>
                </a:rPr>
                <a:t>GR</a:t>
              </a:r>
              <a:r>
                <a:rPr lang="el-GR" sz="1350" b="1" dirty="0">
                  <a:solidFill>
                    <a:srgbClr val="608C28"/>
                  </a:solidFill>
                </a:rPr>
                <a:t>O</a:t>
              </a:r>
              <a:r>
                <a:rPr lang="el-GR" sz="1350" b="1" dirty="0">
                  <a:solidFill>
                    <a:srgbClr val="000099"/>
                  </a:solidFill>
                </a:rPr>
                <a:t> </a:t>
              </a:r>
            </a:p>
            <a:p>
              <a:pPr>
                <a:lnSpc>
                  <a:spcPct val="80000"/>
                </a:lnSpc>
                <a:buClr>
                  <a:srgbClr val="006600"/>
                </a:buClr>
              </a:pPr>
              <a:endParaRPr lang="el-GR" sz="1350" b="1" dirty="0">
                <a:solidFill>
                  <a:srgbClr val="000099"/>
                </a:solidFill>
              </a:endParaRPr>
            </a:p>
            <a:p>
              <a:pPr>
                <a:lnSpc>
                  <a:spcPct val="80000"/>
                </a:lnSpc>
                <a:buClr>
                  <a:srgbClr val="006600"/>
                </a:buClr>
              </a:pPr>
              <a:endParaRPr lang="el-GR" sz="750" dirty="0">
                <a:solidFill>
                  <a:srgbClr val="000099"/>
                </a:solidFill>
              </a:endParaRPr>
            </a:p>
            <a:p>
              <a:pPr>
                <a:lnSpc>
                  <a:spcPct val="80000"/>
                </a:lnSpc>
                <a:buClr>
                  <a:srgbClr val="006600"/>
                </a:buClr>
              </a:pPr>
              <a:endParaRPr lang="el-GR" sz="1800" dirty="0">
                <a:solidFill>
                  <a:srgbClr val="000099"/>
                </a:solidFill>
              </a:endParaRPr>
            </a:p>
            <a:p>
              <a:pPr>
                <a:lnSpc>
                  <a:spcPct val="80000"/>
                </a:lnSpc>
                <a:buClr>
                  <a:srgbClr val="006600"/>
                </a:buClr>
                <a:buFontTx/>
                <a:buChar char="•"/>
              </a:pPr>
              <a:r>
                <a:rPr lang="el-GR" sz="1350" b="1" dirty="0">
                  <a:solidFill>
                    <a:srgbClr val="000099"/>
                  </a:solidFill>
                </a:rPr>
                <a:t> Βιολογική </a:t>
              </a:r>
            </a:p>
            <a:p>
              <a:pPr>
                <a:lnSpc>
                  <a:spcPct val="80000"/>
                </a:lnSpc>
                <a:buClr>
                  <a:srgbClr val="006600"/>
                </a:buClr>
              </a:pPr>
              <a:r>
                <a:rPr lang="el-GR" sz="1350" b="1" dirty="0">
                  <a:solidFill>
                    <a:srgbClr val="000099"/>
                  </a:solidFill>
                </a:rPr>
                <a:t>  Γεωργία</a:t>
              </a:r>
              <a:endParaRPr lang="el-GR" sz="18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pic>
          <p:nvPicPr>
            <p:cNvPr id="77" name="9 - Εικόνα" descr="C:\Users\ΜΑΡΙΑ\AppData\Local\Temp\Temp1_logo_gif.zip\ logo_gif\EU_Organic_Logo_Colour_OuterLine_rgb.gif">
              <a:extLst>
                <a:ext uri="{FF2B5EF4-FFF2-40B4-BE49-F238E27FC236}">
                  <a16:creationId xmlns:a16="http://schemas.microsoft.com/office/drawing/2014/main" id="{133D14D4-7939-1044-A631-2D6EF9194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1" y="2860"/>
              <a:ext cx="590" cy="3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79" name="Group 89">
            <a:extLst>
              <a:ext uri="{FF2B5EF4-FFF2-40B4-BE49-F238E27FC236}">
                <a16:creationId xmlns:a16="http://schemas.microsoft.com/office/drawing/2014/main" id="{BDCB51AB-154C-B240-AF24-92570E25B852}"/>
              </a:ext>
            </a:extLst>
          </p:cNvPr>
          <p:cNvGrpSpPr>
            <a:grpSpLocks/>
          </p:cNvGrpSpPr>
          <p:nvPr/>
        </p:nvGrpSpPr>
        <p:grpSpPr bwMode="auto">
          <a:xfrm>
            <a:off x="747496" y="1751959"/>
            <a:ext cx="4079081" cy="2296890"/>
            <a:chOff x="2485" y="1434"/>
            <a:chExt cx="3655" cy="2042"/>
          </a:xfrm>
        </p:grpSpPr>
        <p:grpSp>
          <p:nvGrpSpPr>
            <p:cNvPr id="80" name="Group 90">
              <a:extLst>
                <a:ext uri="{FF2B5EF4-FFF2-40B4-BE49-F238E27FC236}">
                  <a16:creationId xmlns:a16="http://schemas.microsoft.com/office/drawing/2014/main" id="{91FB8AE6-4209-6E49-A750-52F92B0F9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5" y="1434"/>
              <a:ext cx="3655" cy="2042"/>
              <a:chOff x="2507" y="1409"/>
              <a:chExt cx="3655" cy="2042"/>
            </a:xfrm>
          </p:grpSpPr>
          <p:sp>
            <p:nvSpPr>
              <p:cNvPr id="82" name="AutoShape 91">
                <a:extLst>
                  <a:ext uri="{FF2B5EF4-FFF2-40B4-BE49-F238E27FC236}">
                    <a16:creationId xmlns:a16="http://schemas.microsoft.com/office/drawing/2014/main" id="{A1B37F50-1282-2949-A537-BC7679B34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1409"/>
                <a:ext cx="3655" cy="204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l-GR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tangle 92">
                <a:extLst>
                  <a:ext uri="{FF2B5EF4-FFF2-40B4-BE49-F238E27FC236}">
                    <a16:creationId xmlns:a16="http://schemas.microsoft.com/office/drawing/2014/main" id="{FBF08E44-3E5E-0042-BA78-69B81CFCE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" y="1587"/>
                <a:ext cx="3583" cy="1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buClr>
                    <a:srgbClr val="006600"/>
                  </a:buClr>
                  <a:buFontTx/>
                  <a:buChar char="•"/>
                </a:pPr>
                <a:r>
                  <a:rPr lang="el-GR" sz="1350" b="1">
                    <a:solidFill>
                      <a:srgbClr val="000099"/>
                    </a:solidFill>
                  </a:rPr>
                  <a:t> Π.Ο.Π. &amp; Π.Γ.Ε. </a:t>
                </a:r>
              </a:p>
              <a:p>
                <a:pPr>
                  <a:buClr>
                    <a:srgbClr val="006600"/>
                  </a:buClr>
                </a:pPr>
                <a:endParaRPr lang="el-GR" sz="1350">
                  <a:solidFill>
                    <a:srgbClr val="000099"/>
                  </a:solidFill>
                </a:endParaRPr>
              </a:p>
              <a:p>
                <a:pPr>
                  <a:buClr>
                    <a:srgbClr val="006600"/>
                  </a:buClr>
                </a:pPr>
                <a:endParaRPr lang="el-GR" sz="450">
                  <a:solidFill>
                    <a:srgbClr val="000099"/>
                  </a:solidFill>
                </a:endParaRPr>
              </a:p>
              <a:p>
                <a:pPr>
                  <a:buClr>
                    <a:srgbClr val="006600"/>
                  </a:buClr>
                </a:pPr>
                <a:endParaRPr lang="el-GR" sz="900">
                  <a:solidFill>
                    <a:srgbClr val="000099"/>
                  </a:solidFill>
                </a:endParaRPr>
              </a:p>
              <a:p>
                <a:pPr>
                  <a:buClr>
                    <a:srgbClr val="006600"/>
                  </a:buClr>
                  <a:buFontTx/>
                  <a:buChar char="•"/>
                </a:pPr>
                <a:r>
                  <a:rPr lang="en-US" sz="1350" b="1">
                    <a:solidFill>
                      <a:srgbClr val="000099"/>
                    </a:solidFill>
                  </a:rPr>
                  <a:t> </a:t>
                </a:r>
                <a:r>
                  <a:rPr lang="el-GR" sz="1350" b="1">
                    <a:solidFill>
                      <a:srgbClr val="000099"/>
                    </a:solidFill>
                  </a:rPr>
                  <a:t>Ειδικές Πτηνοτροφικές Εκτροφές</a:t>
                </a:r>
                <a:r>
                  <a:rPr lang="el-GR" sz="1350">
                    <a:solidFill>
                      <a:srgbClr val="000099"/>
                    </a:solidFill>
                  </a:rPr>
                  <a:t> </a:t>
                </a:r>
              </a:p>
              <a:p>
                <a:pPr>
                  <a:buClr>
                    <a:srgbClr val="006600"/>
                  </a:buClr>
                </a:pPr>
                <a:endParaRPr lang="el-GR" sz="2400">
                  <a:solidFill>
                    <a:srgbClr val="000099"/>
                  </a:solidFill>
                </a:endParaRPr>
              </a:p>
              <a:p>
                <a:pPr>
                  <a:buClr>
                    <a:srgbClr val="006600"/>
                  </a:buClr>
                  <a:buFontTx/>
                  <a:buChar char="•"/>
                </a:pPr>
                <a:r>
                  <a:rPr lang="el-GR" sz="1350" b="1">
                    <a:solidFill>
                      <a:srgbClr val="000099"/>
                    </a:solidFill>
                  </a:rPr>
                  <a:t> Βόειο Κρέας Ποιότητας</a:t>
                </a:r>
              </a:p>
              <a:p>
                <a:pPr>
                  <a:buClr>
                    <a:srgbClr val="006600"/>
                  </a:buClr>
                </a:pPr>
                <a:endParaRPr lang="el-GR" sz="2100">
                  <a:solidFill>
                    <a:srgbClr val="000099"/>
                  </a:solidFill>
                </a:endParaRPr>
              </a:p>
              <a:p>
                <a:pPr>
                  <a:buClr>
                    <a:srgbClr val="006600"/>
                  </a:buClr>
                  <a:buFontTx/>
                  <a:buChar char="•"/>
                </a:pPr>
                <a:r>
                  <a:rPr lang="el-GR" sz="1350" b="1">
                    <a:solidFill>
                      <a:srgbClr val="000099"/>
                    </a:solidFill>
                  </a:rPr>
                  <a:t> Ελληνικό Σήμα</a:t>
                </a:r>
                <a:endParaRPr lang="el-GR" sz="1350">
                  <a:solidFill>
                    <a:srgbClr val="000099"/>
                  </a:solidFill>
                </a:endParaRPr>
              </a:p>
            </p:txBody>
          </p:sp>
          <p:grpSp>
            <p:nvGrpSpPr>
              <p:cNvPr id="84" name="Group 93">
                <a:extLst>
                  <a:ext uri="{FF2B5EF4-FFF2-40B4-BE49-F238E27FC236}">
                    <a16:creationId xmlns:a16="http://schemas.microsoft.com/office/drawing/2014/main" id="{D80EECB0-4C31-F141-9FF5-C346954554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2" y="1514"/>
                <a:ext cx="1031" cy="444"/>
                <a:chOff x="3574" y="1752"/>
                <a:chExt cx="1031" cy="444"/>
              </a:xfrm>
            </p:grpSpPr>
            <p:pic>
              <p:nvPicPr>
                <p:cNvPr id="90" name="Picture 1033" descr="aop1_el">
                  <a:extLst>
                    <a:ext uri="{FF2B5EF4-FFF2-40B4-BE49-F238E27FC236}">
                      <a16:creationId xmlns:a16="http://schemas.microsoft.com/office/drawing/2014/main" id="{0AAE6934-BD24-FA45-AF95-E0B7F6DBFA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197" y="1770"/>
                  <a:ext cx="408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1" name="Picture 6">
                  <a:extLst>
                    <a:ext uri="{FF2B5EF4-FFF2-40B4-BE49-F238E27FC236}">
                      <a16:creationId xmlns:a16="http://schemas.microsoft.com/office/drawing/2014/main" id="{28932F33-D9B3-3448-814F-52BB1454D7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74" y="1752"/>
                  <a:ext cx="599" cy="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5" name="Group 96">
                <a:extLst>
                  <a:ext uri="{FF2B5EF4-FFF2-40B4-BE49-F238E27FC236}">
                    <a16:creationId xmlns:a16="http://schemas.microsoft.com/office/drawing/2014/main" id="{50482B15-F377-9441-A62F-998B38537A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31" y="1514"/>
                <a:ext cx="1037" cy="433"/>
                <a:chOff x="5025" y="1752"/>
                <a:chExt cx="1037" cy="433"/>
              </a:xfrm>
            </p:grpSpPr>
            <p:pic>
              <p:nvPicPr>
                <p:cNvPr id="88" name="Picture 7">
                  <a:extLst>
                    <a:ext uri="{FF2B5EF4-FFF2-40B4-BE49-F238E27FC236}">
                      <a16:creationId xmlns:a16="http://schemas.microsoft.com/office/drawing/2014/main" id="{51B0D0C8-03A7-CE49-952C-DD4A3F86D1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025" y="1752"/>
                  <a:ext cx="590" cy="4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9" name="Picture 3">
                  <a:extLst>
                    <a:ext uri="{FF2B5EF4-FFF2-40B4-BE49-F238E27FC236}">
                      <a16:creationId xmlns:a16="http://schemas.microsoft.com/office/drawing/2014/main" id="{25B9470E-7142-EB40-8CA8-6E4EDC4A31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648" y="1752"/>
                  <a:ext cx="414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6" name="Picture 21">
                <a:extLst>
                  <a:ext uri="{FF2B5EF4-FFF2-40B4-BE49-F238E27FC236}">
                    <a16:creationId xmlns:a16="http://schemas.microsoft.com/office/drawing/2014/main" id="{A4A99794-0520-6B4D-8925-07C96298A0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85" y="2041"/>
                <a:ext cx="5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100">
                <a:extLst>
                  <a:ext uri="{FF2B5EF4-FFF2-40B4-BE49-F238E27FC236}">
                    <a16:creationId xmlns:a16="http://schemas.microsoft.com/office/drawing/2014/main" id="{E23A6996-5886-B543-B835-269B7B4B5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442" y="2512"/>
                <a:ext cx="590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81" name="Picture 101">
              <a:extLst>
                <a:ext uri="{FF2B5EF4-FFF2-40B4-BE49-F238E27FC236}">
                  <a16:creationId xmlns:a16="http://schemas.microsoft.com/office/drawing/2014/main" id="{1B5A076B-C950-204C-BA8A-E1C1F84E5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 l="25095" t="37283" r="65247" b="53525"/>
            <a:stretch>
              <a:fillRect/>
            </a:stretch>
          </p:blipFill>
          <p:spPr bwMode="auto">
            <a:xfrm>
              <a:off x="3846" y="2984"/>
              <a:ext cx="54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7308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βάλ 2"/>
          <p:cNvSpPr/>
          <p:nvPr/>
        </p:nvSpPr>
        <p:spPr>
          <a:xfrm>
            <a:off x="2867025" y="1381125"/>
            <a:ext cx="590550" cy="4381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7609371" y="363790"/>
            <a:ext cx="2524354" cy="2738350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00350" y="-127462"/>
            <a:ext cx="1113906" cy="1091738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Οβάλ 4"/>
          <p:cNvSpPr/>
          <p:nvPr/>
        </p:nvSpPr>
        <p:spPr>
          <a:xfrm>
            <a:off x="3877733" y="3826934"/>
            <a:ext cx="2294466" cy="1041399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Οβάλ 1"/>
          <p:cNvSpPr/>
          <p:nvPr/>
        </p:nvSpPr>
        <p:spPr>
          <a:xfrm>
            <a:off x="2812915" y="1021223"/>
            <a:ext cx="680936" cy="6225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Επεξήγηση με κάτω βέλος 3"/>
          <p:cNvSpPr/>
          <p:nvPr/>
        </p:nvSpPr>
        <p:spPr>
          <a:xfrm>
            <a:off x="3014825" y="1342033"/>
            <a:ext cx="4087379" cy="2435159"/>
          </a:xfrm>
          <a:prstGeom prst="downArrowCallout">
            <a:avLst>
              <a:gd name="adj1" fmla="val 14004"/>
              <a:gd name="adj2" fmla="val 18343"/>
              <a:gd name="adj3" fmla="val 18551"/>
              <a:gd name="adj4" fmla="val 74700"/>
            </a:avLst>
          </a:prstGeom>
          <a:solidFill>
            <a:srgbClr val="9BCF6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3052987" y="1390649"/>
            <a:ext cx="3929895" cy="163406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300" i="0" dirty="0">
                <a:ln w="18415" cmpd="sng">
                  <a:noFill/>
                  <a:prstDash val="solid"/>
                </a:ln>
                <a:solidFill>
                  <a:srgbClr val="0000FF"/>
                </a:solidFill>
              </a:rPr>
              <a:t>Η σύνταξη </a:t>
            </a:r>
            <a:r>
              <a:rPr lang="en-US" sz="2300" i="0" dirty="0">
                <a:ln w="18415" cmpd="sng">
                  <a:noFill/>
                  <a:prstDash val="solid"/>
                </a:ln>
                <a:solidFill>
                  <a:srgbClr val="0000FF"/>
                </a:solidFill>
              </a:rPr>
              <a:t>/ </a:t>
            </a:r>
            <a:r>
              <a:rPr lang="el-GR" sz="2300" i="0" dirty="0">
                <a:ln w="18415" cmpd="sng">
                  <a:noFill/>
                  <a:prstDash val="solid"/>
                </a:ln>
                <a:solidFill>
                  <a:srgbClr val="0000FF"/>
                </a:solidFill>
              </a:rPr>
              <a:t>έκδοση προδιαγραφών στον τομέα των αγροτικών προϊόντων και τροφίμων</a:t>
            </a:r>
            <a:r>
              <a:rPr lang="el-GR" sz="2300" i="0" dirty="0">
                <a:solidFill>
                  <a:srgbClr val="0000FF"/>
                </a:solidFill>
              </a:rPr>
              <a:t> </a:t>
            </a:r>
            <a:endParaRPr sz="2300" i="0" dirty="0">
              <a:solidFill>
                <a:srgbClr val="0000FF"/>
              </a:solidFill>
            </a:endParaRPr>
          </a:p>
        </p:txBody>
      </p:sp>
      <p:sp>
        <p:nvSpPr>
          <p:cNvPr id="7" name="Google Shape;138;p18"/>
          <p:cNvSpPr txBox="1">
            <a:spLocks/>
          </p:cNvSpPr>
          <p:nvPr/>
        </p:nvSpPr>
        <p:spPr>
          <a:xfrm>
            <a:off x="3498850" y="3802592"/>
            <a:ext cx="3098800" cy="62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Pontano Sans"/>
              <a:buChar char="⊷"/>
              <a:defRPr sz="2600" b="0" i="1" u="none" strike="noStrike" cap="none">
                <a:solidFill>
                  <a:schemeClr val="accent2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Pontano Sans"/>
              <a:buChar char="⊶"/>
              <a:defRPr sz="2600" b="0" i="1" u="none" strike="noStrike" cap="none">
                <a:solidFill>
                  <a:schemeClr val="accent2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Pontano Sans"/>
              <a:buChar char="⊸"/>
              <a:defRPr sz="2600" b="0" i="1" u="none" strike="noStrike" cap="none">
                <a:solidFill>
                  <a:schemeClr val="accent2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Pontano Sans"/>
              <a:buChar char="●"/>
              <a:defRPr sz="2600" b="0" i="1" u="none" strike="noStrike" cap="none">
                <a:solidFill>
                  <a:schemeClr val="accent2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Pontano Sans"/>
              <a:buChar char="○"/>
              <a:defRPr sz="2600" b="0" i="1" u="none" strike="noStrike" cap="none">
                <a:solidFill>
                  <a:schemeClr val="accent2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Pontano Sans"/>
              <a:buChar char="■"/>
              <a:defRPr sz="2600" b="0" i="1" u="none" strike="noStrike" cap="none">
                <a:solidFill>
                  <a:schemeClr val="accent2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Pontano Sans"/>
              <a:buChar char="●"/>
              <a:defRPr sz="2600" b="0" i="1" u="none" strike="noStrike" cap="none">
                <a:solidFill>
                  <a:schemeClr val="accent2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Pontano Sans"/>
              <a:buChar char="○"/>
              <a:defRPr sz="2600" b="0" i="1" u="none" strike="noStrike" cap="none">
                <a:solidFill>
                  <a:schemeClr val="accent2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Pontano Sans"/>
              <a:buChar char="■"/>
              <a:defRPr sz="2600" b="0" i="1" u="none" strike="noStrike" cap="none">
                <a:solidFill>
                  <a:schemeClr val="accent2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ctr">
              <a:buFont typeface="Pontano Sans"/>
              <a:buNone/>
            </a:pPr>
            <a:r>
              <a:rPr lang="el-GR" sz="2400" b="1" i="0" dirty="0">
                <a:ln w="1905"/>
                <a:solidFill>
                  <a:srgbClr val="7EB44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Πρότυπα </a:t>
            </a:r>
          </a:p>
          <a:p>
            <a:pPr marL="0" indent="0" algn="ctr">
              <a:buFont typeface="Pontano Sans"/>
              <a:buNone/>
            </a:pPr>
            <a:r>
              <a:rPr lang="en-US" sz="2400" b="1" i="0" dirty="0">
                <a:ln w="1905"/>
                <a:solidFill>
                  <a:srgbClr val="7EB44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2400" b="1" i="0" dirty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</a:t>
            </a:r>
            <a:r>
              <a:rPr lang="en-US" sz="2400" b="1" i="0" dirty="0">
                <a:ln w="1905"/>
                <a:solidFill>
                  <a:srgbClr val="7EB44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l-GR" sz="2400" b="1" i="0" dirty="0">
              <a:ln w="1905"/>
              <a:solidFill>
                <a:srgbClr val="7EB44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Google Shape;113;p15"/>
          <p:cNvSpPr txBox="1">
            <a:spLocks/>
          </p:cNvSpPr>
          <p:nvPr/>
        </p:nvSpPr>
        <p:spPr>
          <a:xfrm>
            <a:off x="325651" y="66307"/>
            <a:ext cx="6785709" cy="626742"/>
          </a:xfrm>
          <a:prstGeom prst="rect">
            <a:avLst/>
          </a:prstGeom>
          <a:ln w="6350" cmpd="sng"/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</a:rPr>
              <a:t>Βασικές αρμοδιότητες: </a:t>
            </a:r>
            <a:endParaRPr lang="el-GR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626533"/>
            <a:ext cx="7018867" cy="8467"/>
          </a:xfrm>
          <a:prstGeom prst="line">
            <a:avLst/>
          </a:prstGeom>
          <a:ln>
            <a:solidFill>
              <a:srgbClr val="8FBE5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701" t="8649" r="4466" b="35907"/>
          <a:stretch/>
        </p:blipFill>
        <p:spPr>
          <a:xfrm>
            <a:off x="7306735" y="245534"/>
            <a:ext cx="1515531" cy="948266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-618736" y="2504902"/>
            <a:ext cx="2004191" cy="1917469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670"/>
          <p:cNvSpPr txBox="1">
            <a:spLocks noChangeArrowheads="1"/>
          </p:cNvSpPr>
          <p:nvPr/>
        </p:nvSpPr>
        <p:spPr bwMode="auto">
          <a:xfrm>
            <a:off x="93133" y="4839760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</p:spTree>
    <p:extLst>
      <p:ext uri="{BB962C8B-B14F-4D97-AF65-F5344CB8AC3E}">
        <p14:creationId xmlns:p14="http://schemas.microsoft.com/office/powerpoint/2010/main" val="88149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38" grpId="0" build="p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1F30A9"/>
            </a:gs>
            <a:gs pos="59000">
              <a:srgbClr val="0070C0"/>
            </a:gs>
            <a:gs pos="79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74865" y="-919942"/>
            <a:ext cx="2344190" cy="2276348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687069" y="3351798"/>
            <a:ext cx="1950604" cy="1955871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Ορθογώνιο 1"/>
          <p:cNvSpPr/>
          <p:nvPr/>
        </p:nvSpPr>
        <p:spPr>
          <a:xfrm rot="16200000">
            <a:off x="3498853" y="2664847"/>
            <a:ext cx="1577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 lvl="0">
              <a:spcBef>
                <a:spcPts val="600"/>
              </a:spcBef>
              <a:buSzPts val="2400"/>
            </a:pPr>
            <a:r>
              <a:rPr lang="el-GR" sz="1600" i="1" dirty="0">
                <a:solidFill>
                  <a:srgbClr val="3366FF"/>
                </a:solidFill>
              </a:rPr>
              <a:t>Πού βασίζεται:</a:t>
            </a:r>
          </a:p>
        </p:txBody>
      </p:sp>
      <p:sp>
        <p:nvSpPr>
          <p:cNvPr id="5" name="Google Shape;113;p15"/>
          <p:cNvSpPr txBox="1">
            <a:spLocks/>
          </p:cNvSpPr>
          <p:nvPr/>
        </p:nvSpPr>
        <p:spPr>
          <a:xfrm>
            <a:off x="1231851" y="195189"/>
            <a:ext cx="7645449" cy="626742"/>
          </a:xfrm>
          <a:prstGeom prst="rect">
            <a:avLst/>
          </a:prstGeom>
          <a:noFill/>
          <a:ln w="6350" cmpd="sng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</a:rPr>
              <a:t>Εφαρμογή </a:t>
            </a:r>
            <a:r>
              <a:rPr lang="en-US" sz="2400" dirty="0">
                <a:solidFill>
                  <a:srgbClr val="8FBE5C"/>
                </a:solidFill>
              </a:rPr>
              <a:t>AGRO </a:t>
            </a:r>
            <a:r>
              <a:rPr lang="el-GR" sz="2400" dirty="0">
                <a:solidFill>
                  <a:srgbClr val="8FBE5C"/>
                </a:solidFill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57867" y="745067"/>
            <a:ext cx="7255933" cy="0"/>
          </a:xfrm>
          <a:prstGeom prst="line">
            <a:avLst/>
          </a:prstGeom>
          <a:ln>
            <a:solidFill>
              <a:srgbClr val="4184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701" t="8649" r="4466" b="35907"/>
          <a:stretch/>
        </p:blipFill>
        <p:spPr>
          <a:xfrm>
            <a:off x="265796" y="169333"/>
            <a:ext cx="1299028" cy="81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4504267" y="1507067"/>
            <a:ext cx="0" cy="2700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907353751"/>
              </p:ext>
            </p:extLst>
          </p:nvPr>
        </p:nvGraphicFramePr>
        <p:xfrm>
          <a:off x="4554278" y="967561"/>
          <a:ext cx="4494029" cy="392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 Box 670"/>
          <p:cNvSpPr txBox="1">
            <a:spLocks noChangeArrowheads="1"/>
          </p:cNvSpPr>
          <p:nvPr/>
        </p:nvSpPr>
        <p:spPr bwMode="auto">
          <a:xfrm>
            <a:off x="93133" y="4839760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</p:spTree>
    <p:extLst>
      <p:ext uri="{BB962C8B-B14F-4D97-AF65-F5344CB8AC3E}">
        <p14:creationId xmlns:p14="http://schemas.microsoft.com/office/powerpoint/2010/main" val="129899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1F30A9"/>
            </a:gs>
            <a:gs pos="41000">
              <a:srgbClr val="0070C0"/>
            </a:gs>
            <a:gs pos="84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1443716" y="4200698"/>
            <a:ext cx="1654160" cy="1497719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86964" y="-426719"/>
            <a:ext cx="1847167" cy="1817716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13;p15"/>
          <p:cNvSpPr txBox="1">
            <a:spLocks/>
          </p:cNvSpPr>
          <p:nvPr/>
        </p:nvSpPr>
        <p:spPr>
          <a:xfrm>
            <a:off x="2362201" y="461330"/>
            <a:ext cx="4622160" cy="510220"/>
          </a:xfrm>
          <a:prstGeom prst="rect">
            <a:avLst/>
          </a:prstGeom>
          <a:ln w="6350" cmpd="sng"/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  <a:latin typeface="Dosis ExtraLight"/>
                <a:cs typeface="Dosis ExtraLight"/>
                <a:sym typeface="Dosis ExtraLight"/>
              </a:rPr>
              <a:t>Βασικοί στόχοι </a:t>
            </a:r>
            <a:r>
              <a:rPr lang="en-US" sz="2400" dirty="0">
                <a:solidFill>
                  <a:srgbClr val="8FBE5C"/>
                </a:solidFill>
                <a:latin typeface="Dosis ExtraLight"/>
                <a:cs typeface="Dosis ExtraLight"/>
                <a:sym typeface="Dosis ExtraLight"/>
              </a:rPr>
              <a:t>AGRO </a:t>
            </a:r>
            <a:r>
              <a:rPr lang="el-GR" sz="2400" dirty="0">
                <a:solidFill>
                  <a:srgbClr val="8FBE5C"/>
                </a:solidFill>
              </a:rPr>
              <a:t>: </a:t>
            </a:r>
            <a:endParaRPr lang="el-GR" sz="2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41566" y="897263"/>
            <a:ext cx="4899034" cy="17137"/>
          </a:xfrm>
          <a:prstGeom prst="line">
            <a:avLst/>
          </a:prstGeom>
          <a:ln>
            <a:solidFill>
              <a:srgbClr val="8FBE5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-626225" y="2892830"/>
            <a:ext cx="1607127" cy="1623752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6701" t="8649" r="4466" b="35907"/>
          <a:stretch/>
        </p:blipFill>
        <p:spPr>
          <a:xfrm>
            <a:off x="7401683" y="211786"/>
            <a:ext cx="1515531" cy="948266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2106586404"/>
              </p:ext>
            </p:extLst>
          </p:nvPr>
        </p:nvGraphicFramePr>
        <p:xfrm>
          <a:off x="182878" y="1285875"/>
          <a:ext cx="9718768" cy="649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 Box 670"/>
          <p:cNvSpPr txBox="1">
            <a:spLocks noChangeArrowheads="1"/>
          </p:cNvSpPr>
          <p:nvPr/>
        </p:nvSpPr>
        <p:spPr bwMode="auto">
          <a:xfrm>
            <a:off x="93133" y="4839760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</p:spTree>
    <p:extLst>
      <p:ext uri="{BB962C8B-B14F-4D97-AF65-F5344CB8AC3E}">
        <p14:creationId xmlns:p14="http://schemas.microsoft.com/office/powerpoint/2010/main" val="1145119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0A9"/>
            </a:gs>
            <a:gs pos="60000">
              <a:srgbClr val="0070C0"/>
            </a:gs>
            <a:gs pos="79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1443716" y="4200698"/>
            <a:ext cx="1654160" cy="1497719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86964" y="-426719"/>
            <a:ext cx="1847167" cy="1817716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13;p15"/>
          <p:cNvSpPr txBox="1">
            <a:spLocks/>
          </p:cNvSpPr>
          <p:nvPr/>
        </p:nvSpPr>
        <p:spPr>
          <a:xfrm>
            <a:off x="2397209" y="448629"/>
            <a:ext cx="4561751" cy="513395"/>
          </a:xfrm>
          <a:prstGeom prst="rect">
            <a:avLst/>
          </a:prstGeom>
          <a:ln w="6350" cmpd="sng"/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Σχήμα πιστοποίησης</a:t>
            </a:r>
            <a:r>
              <a:rPr lang="el-GR" sz="2400" dirty="0">
                <a:solidFill>
                  <a:srgbClr val="8FBE5C"/>
                </a:solidFill>
              </a:rPr>
              <a:t>: </a:t>
            </a:r>
            <a:endParaRPr lang="el-GR" sz="2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16166" y="884560"/>
            <a:ext cx="4736145" cy="28488"/>
          </a:xfrm>
          <a:prstGeom prst="line">
            <a:avLst/>
          </a:prstGeom>
          <a:ln>
            <a:solidFill>
              <a:srgbClr val="8FBE5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6701" t="8649" r="4466" b="35907"/>
          <a:stretch/>
        </p:blipFill>
        <p:spPr>
          <a:xfrm>
            <a:off x="7192677" y="290163"/>
            <a:ext cx="1515531" cy="948266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-626225" y="2892830"/>
            <a:ext cx="1607127" cy="1623752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009081177"/>
              </p:ext>
            </p:extLst>
          </p:nvPr>
        </p:nvGraphicFramePr>
        <p:xfrm>
          <a:off x="3175000" y="1104900"/>
          <a:ext cx="57277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 Box 670"/>
          <p:cNvSpPr txBox="1">
            <a:spLocks noChangeArrowheads="1"/>
          </p:cNvSpPr>
          <p:nvPr/>
        </p:nvSpPr>
        <p:spPr bwMode="auto">
          <a:xfrm>
            <a:off x="93133" y="4839760"/>
            <a:ext cx="16466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  <p:sp>
        <p:nvSpPr>
          <p:cNvPr id="3" name="Βέλος λυγισμένο προς τα επάνω 2"/>
          <p:cNvSpPr/>
          <p:nvPr/>
        </p:nvSpPr>
        <p:spPr>
          <a:xfrm rot="5400000">
            <a:off x="3764166" y="2928829"/>
            <a:ext cx="550015" cy="419387"/>
          </a:xfrm>
          <a:prstGeom prst="bentUpArrow">
            <a:avLst/>
          </a:prstGeom>
          <a:ln w="6350"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9"/>
          <a:srcRect l="7072" r="8132" b="9107"/>
          <a:stretch/>
        </p:blipFill>
        <p:spPr>
          <a:xfrm>
            <a:off x="3389468" y="2410540"/>
            <a:ext cx="1003777" cy="5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2" grpId="0">
        <p:bldAsOne/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952626" y="-454211"/>
            <a:ext cx="1881506" cy="1846730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19916" y="4209825"/>
            <a:ext cx="1617400" cy="1488592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145;p19"/>
          <p:cNvSpPr txBox="1">
            <a:spLocks/>
          </p:cNvSpPr>
          <p:nvPr/>
        </p:nvSpPr>
        <p:spPr>
          <a:xfrm>
            <a:off x="3677620" y="1394270"/>
            <a:ext cx="4941651" cy="2815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r>
              <a:rPr lang="el-GR" sz="1800" dirty="0"/>
              <a:t>Διερεύνηση προβλημάτων, αναγκών, εξελίξεις στον τομέα</a:t>
            </a:r>
          </a:p>
          <a:p>
            <a:pPr marL="457200" indent="-381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r>
              <a:rPr lang="el-GR" sz="1800" dirty="0"/>
              <a:t>Σχεδιασμός – απόφαση εκπόνησης προδιαγραφής</a:t>
            </a:r>
          </a:p>
          <a:p>
            <a:pPr marL="457200" indent="-381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r>
              <a:rPr lang="el-GR" sz="1800" dirty="0"/>
              <a:t>Συγκρότηση Τεχνικής Επιτροπής</a:t>
            </a:r>
          </a:p>
          <a:p>
            <a:pPr marL="457200" indent="-381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r>
              <a:rPr lang="el-GR" sz="1800" dirty="0"/>
              <a:t>Δημόσια διαβούλευση</a:t>
            </a:r>
          </a:p>
          <a:p>
            <a:pPr marL="457200" indent="-381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40000"/>
              <a:buFont typeface="Arial"/>
              <a:buChar char="⊷"/>
            </a:pPr>
            <a:r>
              <a:rPr lang="el-GR" sz="1800" dirty="0"/>
              <a:t>Κοινοποίηση προδιαγραφών στην Ε.Ε. (Οδηγία 1535/2015)</a:t>
            </a:r>
          </a:p>
        </p:txBody>
      </p:sp>
      <p:sp>
        <p:nvSpPr>
          <p:cNvPr id="11" name="Google Shape;113;p15"/>
          <p:cNvSpPr txBox="1">
            <a:spLocks/>
          </p:cNvSpPr>
          <p:nvPr/>
        </p:nvSpPr>
        <p:spPr>
          <a:xfrm>
            <a:off x="1231851" y="195189"/>
            <a:ext cx="7695779" cy="662061"/>
          </a:xfrm>
          <a:prstGeom prst="rect">
            <a:avLst/>
          </a:prstGeom>
          <a:noFill/>
          <a:ln w="6350" cmpd="sng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</a:rPr>
              <a:t>Βήματα εκπόνησης προδιαγραφών: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35564" y="777365"/>
            <a:ext cx="5704272" cy="4599"/>
          </a:xfrm>
          <a:prstGeom prst="line">
            <a:avLst/>
          </a:prstGeom>
          <a:ln>
            <a:solidFill>
              <a:srgbClr val="4184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6701" t="8649" r="4466" b="35907"/>
          <a:stretch/>
        </p:blipFill>
        <p:spPr>
          <a:xfrm>
            <a:off x="1850629" y="212749"/>
            <a:ext cx="1299028" cy="81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-550945" y="2895600"/>
            <a:ext cx="1530557" cy="1638300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70"/>
          <p:cNvSpPr txBox="1">
            <a:spLocks noChangeArrowheads="1"/>
          </p:cNvSpPr>
          <p:nvPr/>
        </p:nvSpPr>
        <p:spPr bwMode="auto">
          <a:xfrm>
            <a:off x="65632" y="4853511"/>
            <a:ext cx="16466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</p:spTree>
    <p:extLst>
      <p:ext uri="{BB962C8B-B14F-4D97-AF65-F5344CB8AC3E}">
        <p14:creationId xmlns:p14="http://schemas.microsoft.com/office/powerpoint/2010/main" val="377206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952626" y="-454211"/>
            <a:ext cx="1881506" cy="1846730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19916" y="4209825"/>
            <a:ext cx="1617400" cy="1488592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13;p15"/>
          <p:cNvSpPr txBox="1">
            <a:spLocks/>
          </p:cNvSpPr>
          <p:nvPr/>
        </p:nvSpPr>
        <p:spPr>
          <a:xfrm>
            <a:off x="1231851" y="195189"/>
            <a:ext cx="7695779" cy="662061"/>
          </a:xfrm>
          <a:prstGeom prst="rect">
            <a:avLst/>
          </a:prstGeom>
          <a:noFill/>
          <a:ln w="6350" cmpd="sng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</a:rPr>
              <a:t>Τύπος απαιτήσεων </a:t>
            </a:r>
            <a:r>
              <a:rPr lang="en-US" sz="2400" dirty="0">
                <a:solidFill>
                  <a:srgbClr val="8FBE5C"/>
                </a:solidFill>
              </a:rPr>
              <a:t>AGRO</a:t>
            </a:r>
            <a:r>
              <a:rPr lang="el-GR" sz="2400" dirty="0">
                <a:solidFill>
                  <a:srgbClr val="8FBE5C"/>
                </a:solidFill>
              </a:rPr>
              <a:t>: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35564" y="777365"/>
            <a:ext cx="5704272" cy="4599"/>
          </a:xfrm>
          <a:prstGeom prst="line">
            <a:avLst/>
          </a:prstGeom>
          <a:ln>
            <a:solidFill>
              <a:srgbClr val="4184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701" t="8649" r="4466" b="35907"/>
          <a:stretch/>
        </p:blipFill>
        <p:spPr>
          <a:xfrm>
            <a:off x="1850629" y="212749"/>
            <a:ext cx="1299028" cy="81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-550945" y="2895600"/>
            <a:ext cx="1530557" cy="1638300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70"/>
          <p:cNvSpPr txBox="1">
            <a:spLocks noChangeArrowheads="1"/>
          </p:cNvSpPr>
          <p:nvPr/>
        </p:nvSpPr>
        <p:spPr bwMode="auto">
          <a:xfrm>
            <a:off x="93133" y="4839760"/>
            <a:ext cx="16466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3802907" y="1071161"/>
            <a:ext cx="5341093" cy="3887966"/>
            <a:chOff x="3802907" y="1071161"/>
            <a:chExt cx="5341093" cy="3887966"/>
          </a:xfrm>
        </p:grpSpPr>
        <p:sp>
          <p:nvSpPr>
            <p:cNvPr id="23" name="Text Box 63"/>
            <p:cNvSpPr txBox="1">
              <a:spLocks noChangeArrowheads="1"/>
            </p:cNvSpPr>
            <p:nvPr/>
          </p:nvSpPr>
          <p:spPr bwMode="auto">
            <a:xfrm>
              <a:off x="3814019" y="2914590"/>
              <a:ext cx="53299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l-GR" sz="1800" dirty="0">
                  <a:solidFill>
                    <a:schemeClr val="accent6">
                      <a:lumMod val="10000"/>
                    </a:schemeClr>
                  </a:solidFill>
                  <a:latin typeface="Arial" pitchFamily="34" charset="0"/>
                </a:rPr>
                <a:t>Να εφαρμόζει τις τεχνικές και άλλες βασικές απαιτήσεις</a:t>
              </a:r>
            </a:p>
          </p:txBody>
        </p:sp>
        <p:sp>
          <p:nvSpPr>
            <p:cNvPr id="24" name="Text Box 64"/>
            <p:cNvSpPr txBox="1">
              <a:spLocks noChangeArrowheads="1"/>
            </p:cNvSpPr>
            <p:nvPr/>
          </p:nvSpPr>
          <p:spPr bwMode="auto">
            <a:xfrm>
              <a:off x="3842795" y="4312796"/>
              <a:ext cx="51623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l-GR" sz="1800" dirty="0">
                  <a:solidFill>
                    <a:schemeClr val="accent6">
                      <a:lumMod val="10000"/>
                    </a:schemeClr>
                  </a:solidFill>
                  <a:latin typeface="Arial" pitchFamily="34" charset="0"/>
                </a:rPr>
                <a:t>Να επιλέγει σημεία – στόχους για συνεχή </a:t>
              </a:r>
              <a:r>
                <a:rPr lang="el-GR" sz="1800" dirty="0" smtClean="0">
                  <a:solidFill>
                    <a:schemeClr val="accent6">
                      <a:lumMod val="10000"/>
                    </a:schemeClr>
                  </a:solidFill>
                  <a:latin typeface="Arial" pitchFamily="34" charset="0"/>
                </a:rPr>
                <a:t>βελτίωση</a:t>
              </a:r>
              <a:endParaRPr lang="el-GR" sz="1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25" name="Text Box 65"/>
            <p:cNvSpPr txBox="1">
              <a:spLocks noChangeArrowheads="1"/>
            </p:cNvSpPr>
            <p:nvPr/>
          </p:nvSpPr>
          <p:spPr bwMode="auto">
            <a:xfrm>
              <a:off x="3802907" y="1071161"/>
              <a:ext cx="3465512" cy="430887"/>
            </a:xfrm>
            <a:prstGeom prst="rect">
              <a:avLst/>
            </a:prstGeom>
            <a:solidFill>
              <a:schemeClr val="bg1">
                <a:alpha val="85001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l-GR" sz="2200" b="1" dirty="0">
                  <a:solidFill>
                    <a:srgbClr val="E6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«Υποχρεούται»:</a:t>
              </a:r>
            </a:p>
          </p:txBody>
        </p:sp>
        <p:sp>
          <p:nvSpPr>
            <p:cNvPr id="26" name="Text Box 66"/>
            <p:cNvSpPr txBox="1">
              <a:spLocks noChangeArrowheads="1"/>
            </p:cNvSpPr>
            <p:nvPr/>
          </p:nvSpPr>
          <p:spPr bwMode="auto">
            <a:xfrm>
              <a:off x="3833993" y="2452225"/>
              <a:ext cx="3457575" cy="430887"/>
            </a:xfrm>
            <a:prstGeom prst="rect">
              <a:avLst/>
            </a:prstGeom>
            <a:solidFill>
              <a:schemeClr val="bg1">
                <a:alpha val="85001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l-GR" sz="22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«Πρέπει»:</a:t>
              </a:r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3810844" y="3871993"/>
              <a:ext cx="3457575" cy="430887"/>
            </a:xfrm>
            <a:prstGeom prst="rect">
              <a:avLst/>
            </a:prstGeom>
            <a:solidFill>
              <a:schemeClr val="bg1">
                <a:alpha val="85001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l-GR" sz="2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«Συνιστάται»:</a:t>
              </a:r>
            </a:p>
          </p:txBody>
        </p:sp>
        <p:sp>
          <p:nvSpPr>
            <p:cNvPr id="28" name="Rectangle 70"/>
            <p:cNvSpPr>
              <a:spLocks noChangeArrowheads="1"/>
            </p:cNvSpPr>
            <p:nvPr/>
          </p:nvSpPr>
          <p:spPr bwMode="auto">
            <a:xfrm>
              <a:off x="3822881" y="1491325"/>
              <a:ext cx="53211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1800" dirty="0">
                  <a:solidFill>
                    <a:schemeClr val="accent6">
                      <a:lumMod val="10000"/>
                    </a:schemeClr>
                  </a:solidFill>
                </a:rPr>
                <a:t>Να συμμορφώνεται προς την ισχύουσα κοινοτική και εθνική </a:t>
              </a:r>
              <a:r>
                <a:rPr lang="el-GR" sz="1800" dirty="0" smtClean="0">
                  <a:solidFill>
                    <a:schemeClr val="accent6">
                      <a:lumMod val="10000"/>
                    </a:schemeClr>
                  </a:solidFill>
                </a:rPr>
                <a:t>νομοθεσία</a:t>
              </a:r>
              <a:endParaRPr lang="el-GR" sz="18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46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3;p15"/>
          <p:cNvSpPr txBox="1">
            <a:spLocks/>
          </p:cNvSpPr>
          <p:nvPr/>
        </p:nvSpPr>
        <p:spPr>
          <a:xfrm>
            <a:off x="1231851" y="195189"/>
            <a:ext cx="7550199" cy="626742"/>
          </a:xfrm>
          <a:prstGeom prst="rect">
            <a:avLst/>
          </a:prstGeom>
          <a:noFill/>
          <a:ln w="6350" cmpd="sng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l-GR" sz="2400" dirty="0">
                <a:solidFill>
                  <a:srgbClr val="8FBE5C"/>
                </a:solidFill>
                <a:ea typeface="Arial"/>
              </a:rPr>
              <a:t>Νέα εθνικά σήματα πιστοποίησης</a:t>
            </a:r>
            <a:endParaRPr lang="el-GR" sz="2000" b="1" dirty="0">
              <a:ln w="3175" cmpd="sng">
                <a:solidFill>
                  <a:srgbClr val="6CA531"/>
                </a:solidFill>
                <a:prstDash val="solid"/>
              </a:ln>
              <a:solidFill>
                <a:srgbClr val="7EB44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yuthaya"/>
              <a:ea typeface="Arial"/>
              <a:cs typeface="Ayuthaya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57867" y="745067"/>
            <a:ext cx="7196666" cy="8467"/>
          </a:xfrm>
          <a:prstGeom prst="line">
            <a:avLst/>
          </a:prstGeom>
          <a:ln>
            <a:solidFill>
              <a:srgbClr val="4184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701" t="8649" r="4466" b="35907"/>
          <a:stretch/>
        </p:blipFill>
        <p:spPr>
          <a:xfrm>
            <a:off x="226719" y="218179"/>
            <a:ext cx="1299028" cy="81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 Box 670"/>
          <p:cNvSpPr txBox="1">
            <a:spLocks noChangeArrowheads="1"/>
          </p:cNvSpPr>
          <p:nvPr/>
        </p:nvSpPr>
        <p:spPr bwMode="auto">
          <a:xfrm>
            <a:off x="47910" y="4930469"/>
            <a:ext cx="16466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7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Παρουσίαση - </a:t>
            </a:r>
            <a:r>
              <a:rPr lang="en-US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M</a:t>
            </a:r>
            <a:r>
              <a:rPr lang="el-GR" sz="700" dirty="0">
                <a:solidFill>
                  <a:srgbClr val="7EB44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ΑΙΡΗ ΣΠΕΝΤΖΟΥ</a:t>
            </a: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CDB0596-CDE9-3A42-814E-A1FB01652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76" y="1321222"/>
            <a:ext cx="1080000" cy="1080000"/>
          </a:xfrm>
          <a:prstGeom prst="rect">
            <a:avLst/>
          </a:prstGeom>
        </p:spPr>
      </p:pic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CB07918C-90D9-1848-A783-14A9D506A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23" y="2461203"/>
            <a:ext cx="1080000" cy="1080000"/>
          </a:xfrm>
          <a:prstGeom prst="rect">
            <a:avLst/>
          </a:prstGeom>
        </p:spPr>
      </p:pic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1A04B48E-5854-1C41-BDDD-253CFA95D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50" y="3612631"/>
            <a:ext cx="1080000" cy="1080000"/>
          </a:xfrm>
          <a:prstGeom prst="rect">
            <a:avLst/>
          </a:prstGeom>
        </p:spPr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4E6CE067-9361-A04B-885B-25166F57F7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259" y="1622905"/>
            <a:ext cx="1080000" cy="1080000"/>
          </a:xfrm>
          <a:prstGeom prst="rect">
            <a:avLst/>
          </a:prstGeom>
        </p:spPr>
      </p:pic>
      <p:pic>
        <p:nvPicPr>
          <p:cNvPr id="42" name="Εικόνα 41">
            <a:extLst>
              <a:ext uri="{FF2B5EF4-FFF2-40B4-BE49-F238E27FC236}">
                <a16:creationId xmlns:a16="http://schemas.microsoft.com/office/drawing/2014/main" id="{FAC1C09D-DBBC-2242-8D9C-4A8002275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9724" y="2952013"/>
            <a:ext cx="1080000" cy="1080000"/>
          </a:xfrm>
          <a:prstGeom prst="rect">
            <a:avLst/>
          </a:prstGeom>
        </p:spPr>
      </p:pic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CBE95E8E-8D2C-5A4B-9613-C795A4AF5F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9098" y="3351324"/>
            <a:ext cx="1080000" cy="1080000"/>
          </a:xfrm>
          <a:prstGeom prst="rect">
            <a:avLst/>
          </a:prstGeom>
        </p:spPr>
      </p:pic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B9226048-5267-C34E-99E1-035B6C1518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3649" y="2104053"/>
            <a:ext cx="1080000" cy="1080000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37340D7-038F-D441-96CD-24383C3CC073}"/>
              </a:ext>
            </a:extLst>
          </p:cNvPr>
          <p:cNvSpPr/>
          <p:nvPr/>
        </p:nvSpPr>
        <p:spPr>
          <a:xfrm>
            <a:off x="1333315" y="1484701"/>
            <a:ext cx="2168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chemeClr val="accent6">
                    <a:lumMod val="10000"/>
                  </a:schemeClr>
                </a:solidFill>
              </a:rPr>
              <a:t>Προϊόντα Ολοκληρωμένης Διαχείρισης</a:t>
            </a:r>
          </a:p>
        </p:txBody>
      </p:sp>
      <p:sp>
        <p:nvSpPr>
          <p:cNvPr id="46" name="Ορθογώνιο 45">
            <a:extLst>
              <a:ext uri="{FF2B5EF4-FFF2-40B4-BE49-F238E27FC236}">
                <a16:creationId xmlns:a16="http://schemas.microsoft.com/office/drawing/2014/main" id="{93825B76-CFFB-3E40-B7E0-29DDFFDC0C93}"/>
              </a:ext>
            </a:extLst>
          </p:cNvPr>
          <p:cNvSpPr/>
          <p:nvPr/>
        </p:nvSpPr>
        <p:spPr>
          <a:xfrm>
            <a:off x="1661859" y="2708715"/>
            <a:ext cx="1395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chemeClr val="accent6">
                    <a:lumMod val="10000"/>
                  </a:schemeClr>
                </a:solidFill>
              </a:rPr>
              <a:t>Πιστοποιημένο χοιρινό κρέας</a:t>
            </a:r>
          </a:p>
        </p:txBody>
      </p:sp>
      <p:sp>
        <p:nvSpPr>
          <p:cNvPr id="47" name="Ορθογώνιο 46">
            <a:extLst>
              <a:ext uri="{FF2B5EF4-FFF2-40B4-BE49-F238E27FC236}">
                <a16:creationId xmlns:a16="http://schemas.microsoft.com/office/drawing/2014/main" id="{22931EE3-9709-F14C-A74A-A5994195B8DB}"/>
              </a:ext>
            </a:extLst>
          </p:cNvPr>
          <p:cNvSpPr/>
          <p:nvPr/>
        </p:nvSpPr>
        <p:spPr>
          <a:xfrm>
            <a:off x="1992339" y="3717285"/>
            <a:ext cx="1659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chemeClr val="accent6">
                    <a:lumMod val="10000"/>
                  </a:schemeClr>
                </a:solidFill>
              </a:rPr>
              <a:t>Προϊόντα προστατευόμενων περιοχών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NATURA 2000</a:t>
            </a:r>
            <a:endParaRPr lang="el-GR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8" name="Ορθογώνιο 47">
            <a:extLst>
              <a:ext uri="{FF2B5EF4-FFF2-40B4-BE49-F238E27FC236}">
                <a16:creationId xmlns:a16="http://schemas.microsoft.com/office/drawing/2014/main" id="{9016248E-C87F-5241-95E3-C5CFA5E05D93}"/>
              </a:ext>
            </a:extLst>
          </p:cNvPr>
          <p:cNvSpPr/>
          <p:nvPr/>
        </p:nvSpPr>
        <p:spPr>
          <a:xfrm>
            <a:off x="4433415" y="1901295"/>
            <a:ext cx="1339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chemeClr val="accent6">
                    <a:lumMod val="10000"/>
                  </a:schemeClr>
                </a:solidFill>
              </a:rPr>
              <a:t>Τοπικά προϊόντα</a:t>
            </a:r>
          </a:p>
        </p:txBody>
      </p:sp>
      <p:sp>
        <p:nvSpPr>
          <p:cNvPr id="49" name="Ορθογώνιο 48">
            <a:extLst>
              <a:ext uri="{FF2B5EF4-FFF2-40B4-BE49-F238E27FC236}">
                <a16:creationId xmlns:a16="http://schemas.microsoft.com/office/drawing/2014/main" id="{3A4BE76D-B618-284B-A282-98096B030933}"/>
              </a:ext>
            </a:extLst>
          </p:cNvPr>
          <p:cNvSpPr/>
          <p:nvPr/>
        </p:nvSpPr>
        <p:spPr>
          <a:xfrm>
            <a:off x="4727950" y="3023309"/>
            <a:ext cx="1339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chemeClr val="accent6">
                    <a:lumMod val="10000"/>
                  </a:schemeClr>
                </a:solidFill>
              </a:rPr>
              <a:t>Προϊόντα από κοτόπουλα ελεύθερης βοσκής</a:t>
            </a:r>
          </a:p>
        </p:txBody>
      </p:sp>
      <p:sp>
        <p:nvSpPr>
          <p:cNvPr id="50" name="Ορθογώνιο 49">
            <a:extLst>
              <a:ext uri="{FF2B5EF4-FFF2-40B4-BE49-F238E27FC236}">
                <a16:creationId xmlns:a16="http://schemas.microsoft.com/office/drawing/2014/main" id="{36936FAE-84F8-3349-8813-72765A530948}"/>
              </a:ext>
            </a:extLst>
          </p:cNvPr>
          <p:cNvSpPr/>
          <p:nvPr/>
        </p:nvSpPr>
        <p:spPr>
          <a:xfrm>
            <a:off x="6984529" y="2149574"/>
            <a:ext cx="1652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chemeClr val="accent6">
                    <a:lumMod val="10000"/>
                  </a:schemeClr>
                </a:solidFill>
              </a:rPr>
              <a:t>Προϊόντα ιχθυοκαλλιέργειας θαλάσσιας εκτροφής</a:t>
            </a:r>
          </a:p>
        </p:txBody>
      </p:sp>
      <p:sp>
        <p:nvSpPr>
          <p:cNvPr id="51" name="Ορθογώνιο 50">
            <a:extLst>
              <a:ext uri="{FF2B5EF4-FFF2-40B4-BE49-F238E27FC236}">
                <a16:creationId xmlns:a16="http://schemas.microsoft.com/office/drawing/2014/main" id="{903DD95E-2B46-7E4C-82CB-06D5E36C86D2}"/>
              </a:ext>
            </a:extLst>
          </p:cNvPr>
          <p:cNvSpPr/>
          <p:nvPr/>
        </p:nvSpPr>
        <p:spPr>
          <a:xfrm>
            <a:off x="7502399" y="3612632"/>
            <a:ext cx="1455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chemeClr val="accent6">
                    <a:lumMod val="10000"/>
                  </a:schemeClr>
                </a:solidFill>
              </a:rPr>
              <a:t>Προϊόντα λιμνοθαλασσών</a:t>
            </a:r>
          </a:p>
        </p:txBody>
      </p:sp>
    </p:spTree>
    <p:extLst>
      <p:ext uri="{BB962C8B-B14F-4D97-AF65-F5344CB8AC3E}">
        <p14:creationId xmlns:p14="http://schemas.microsoft.com/office/powerpoint/2010/main" val="348817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4143</TotalTime>
  <Words>536</Words>
  <Application>Microsoft Office PowerPoint</Application>
  <PresentationFormat>Προβολή στην οθόνη (16:9)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5" baseType="lpstr">
      <vt:lpstr>Dosis ExtraLight</vt:lpstr>
      <vt:lpstr>Pontano Sans</vt:lpstr>
      <vt:lpstr>Times New Roman</vt:lpstr>
      <vt:lpstr>Ayuthaya</vt:lpstr>
      <vt:lpstr>Arial</vt:lpstr>
      <vt:lpstr>Dosis</vt:lpstr>
      <vt:lpstr>ＭＳ Ｐゴシック</vt:lpstr>
      <vt:lpstr>Wingdings</vt:lpstr>
      <vt:lpstr>Solanio template</vt:lpstr>
      <vt:lpstr>Πιστοποίηση και ταυτότητα αγροτικών προϊόντων: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ALEX</dc:creator>
  <cp:lastModifiedBy>Μαίρη Σπέντζου</cp:lastModifiedBy>
  <cp:revision>262</cp:revision>
  <cp:lastPrinted>2020-01-29T11:44:22Z</cp:lastPrinted>
  <dcterms:modified xsi:type="dcterms:W3CDTF">2021-09-06T10:45:17Z</dcterms:modified>
</cp:coreProperties>
</file>